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1"/>
  </p:sldMasterIdLst>
  <p:notesMasterIdLst>
    <p:notesMasterId r:id="rId58"/>
  </p:notesMasterIdLst>
  <p:handoutMasterIdLst>
    <p:handoutMasterId r:id="rId59"/>
  </p:handoutMasterIdLst>
  <p:sldIdLst>
    <p:sldId id="256" r:id="rId2"/>
    <p:sldId id="465" r:id="rId3"/>
    <p:sldId id="462" r:id="rId4"/>
    <p:sldId id="479" r:id="rId5"/>
    <p:sldId id="478" r:id="rId6"/>
    <p:sldId id="480" r:id="rId7"/>
    <p:sldId id="481" r:id="rId8"/>
    <p:sldId id="482" r:id="rId9"/>
    <p:sldId id="483" r:id="rId10"/>
    <p:sldId id="484" r:id="rId11"/>
    <p:sldId id="485" r:id="rId12"/>
    <p:sldId id="486" r:id="rId13"/>
    <p:sldId id="487" r:id="rId14"/>
    <p:sldId id="488" r:id="rId15"/>
    <p:sldId id="490" r:id="rId16"/>
    <p:sldId id="491" r:id="rId17"/>
    <p:sldId id="492" r:id="rId18"/>
    <p:sldId id="489" r:id="rId19"/>
    <p:sldId id="493" r:id="rId20"/>
    <p:sldId id="494" r:id="rId21"/>
    <p:sldId id="507" r:id="rId22"/>
    <p:sldId id="496" r:id="rId23"/>
    <p:sldId id="495" r:id="rId24"/>
    <p:sldId id="498" r:id="rId25"/>
    <p:sldId id="506" r:id="rId26"/>
    <p:sldId id="499" r:id="rId27"/>
    <p:sldId id="500" r:id="rId28"/>
    <p:sldId id="501" r:id="rId29"/>
    <p:sldId id="502" r:id="rId30"/>
    <p:sldId id="503" r:id="rId31"/>
    <p:sldId id="504" r:id="rId32"/>
    <p:sldId id="505" r:id="rId33"/>
    <p:sldId id="497" r:id="rId34"/>
    <p:sldId id="508" r:id="rId35"/>
    <p:sldId id="509" r:id="rId36"/>
    <p:sldId id="515" r:id="rId37"/>
    <p:sldId id="511" r:id="rId38"/>
    <p:sldId id="510" r:id="rId39"/>
    <p:sldId id="513" r:id="rId40"/>
    <p:sldId id="518" r:id="rId41"/>
    <p:sldId id="519" r:id="rId42"/>
    <p:sldId id="512" r:id="rId43"/>
    <p:sldId id="471" r:id="rId44"/>
    <p:sldId id="526" r:id="rId45"/>
    <p:sldId id="521" r:id="rId46"/>
    <p:sldId id="522" r:id="rId47"/>
    <p:sldId id="527" r:id="rId48"/>
    <p:sldId id="523" r:id="rId49"/>
    <p:sldId id="528" r:id="rId50"/>
    <p:sldId id="514" r:id="rId51"/>
    <p:sldId id="517" r:id="rId52"/>
    <p:sldId id="516" r:id="rId53"/>
    <p:sldId id="529" r:id="rId54"/>
    <p:sldId id="530" r:id="rId55"/>
    <p:sldId id="525" r:id="rId56"/>
    <p:sldId id="520" r:id="rId5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mn-ea"/>
        <a:cs typeface="Lucida Sans Unicode" panose="020B0602030504020204" pitchFamily="34" charset="0"/>
      </a:defRPr>
    </a:lvl1pPr>
    <a:lvl2pPr marL="457200" algn="l" rtl="0" eaLnBrk="0" fontAlgn="base" hangingPunct="0">
      <a:spcBef>
        <a:spcPct val="0"/>
      </a:spcBef>
      <a:spcAft>
        <a:spcPct val="0"/>
      </a:spcAft>
      <a:defRPr sz="2400" kern="1200">
        <a:solidFill>
          <a:schemeClr val="tx1"/>
        </a:solidFill>
        <a:latin typeface="Times" pitchFamily="2" charset="0"/>
        <a:ea typeface="+mn-ea"/>
        <a:cs typeface="Lucida Sans Unicode" panose="020B0602030504020204" pitchFamily="34" charset="0"/>
      </a:defRPr>
    </a:lvl2pPr>
    <a:lvl3pPr marL="914400" algn="l" rtl="0" eaLnBrk="0" fontAlgn="base" hangingPunct="0">
      <a:spcBef>
        <a:spcPct val="0"/>
      </a:spcBef>
      <a:spcAft>
        <a:spcPct val="0"/>
      </a:spcAft>
      <a:defRPr sz="2400" kern="1200">
        <a:solidFill>
          <a:schemeClr val="tx1"/>
        </a:solidFill>
        <a:latin typeface="Times" pitchFamily="2" charset="0"/>
        <a:ea typeface="+mn-ea"/>
        <a:cs typeface="Lucida Sans Unicode" panose="020B0602030504020204" pitchFamily="34" charset="0"/>
      </a:defRPr>
    </a:lvl3pPr>
    <a:lvl4pPr marL="1371600" algn="l" rtl="0" eaLnBrk="0" fontAlgn="base" hangingPunct="0">
      <a:spcBef>
        <a:spcPct val="0"/>
      </a:spcBef>
      <a:spcAft>
        <a:spcPct val="0"/>
      </a:spcAft>
      <a:defRPr sz="2400" kern="1200">
        <a:solidFill>
          <a:schemeClr val="tx1"/>
        </a:solidFill>
        <a:latin typeface="Times" pitchFamily="2" charset="0"/>
        <a:ea typeface="+mn-ea"/>
        <a:cs typeface="Lucida Sans Unicode" panose="020B0602030504020204" pitchFamily="34" charset="0"/>
      </a:defRPr>
    </a:lvl4pPr>
    <a:lvl5pPr marL="1828800" algn="l" rtl="0" eaLnBrk="0" fontAlgn="base" hangingPunct="0">
      <a:spcBef>
        <a:spcPct val="0"/>
      </a:spcBef>
      <a:spcAft>
        <a:spcPct val="0"/>
      </a:spcAft>
      <a:defRPr sz="2400" kern="1200">
        <a:solidFill>
          <a:schemeClr val="tx1"/>
        </a:solidFill>
        <a:latin typeface="Times" pitchFamily="2" charset="0"/>
        <a:ea typeface="+mn-ea"/>
        <a:cs typeface="Lucida Sans Unicode" panose="020B0602030504020204" pitchFamily="34" charset="0"/>
      </a:defRPr>
    </a:lvl5pPr>
    <a:lvl6pPr marL="2286000" algn="l" defTabSz="914400" rtl="0" eaLnBrk="1" latinLnBrk="0" hangingPunct="1">
      <a:defRPr sz="2400" kern="1200">
        <a:solidFill>
          <a:schemeClr val="tx1"/>
        </a:solidFill>
        <a:latin typeface="Times" pitchFamily="2" charset="0"/>
        <a:ea typeface="+mn-ea"/>
        <a:cs typeface="Lucida Sans Unicode" panose="020B0602030504020204" pitchFamily="34" charset="0"/>
      </a:defRPr>
    </a:lvl6pPr>
    <a:lvl7pPr marL="2743200" algn="l" defTabSz="914400" rtl="0" eaLnBrk="1" latinLnBrk="0" hangingPunct="1">
      <a:defRPr sz="2400" kern="1200">
        <a:solidFill>
          <a:schemeClr val="tx1"/>
        </a:solidFill>
        <a:latin typeface="Times" pitchFamily="2" charset="0"/>
        <a:ea typeface="+mn-ea"/>
        <a:cs typeface="Lucida Sans Unicode" panose="020B0602030504020204" pitchFamily="34" charset="0"/>
      </a:defRPr>
    </a:lvl7pPr>
    <a:lvl8pPr marL="3200400" algn="l" defTabSz="914400" rtl="0" eaLnBrk="1" latinLnBrk="0" hangingPunct="1">
      <a:defRPr sz="2400" kern="1200">
        <a:solidFill>
          <a:schemeClr val="tx1"/>
        </a:solidFill>
        <a:latin typeface="Times" pitchFamily="2" charset="0"/>
        <a:ea typeface="+mn-ea"/>
        <a:cs typeface="Lucida Sans Unicode" panose="020B0602030504020204" pitchFamily="34" charset="0"/>
      </a:defRPr>
    </a:lvl8pPr>
    <a:lvl9pPr marL="3657600" algn="l" defTabSz="914400" rtl="0" eaLnBrk="1" latinLnBrk="0" hangingPunct="1">
      <a:defRPr sz="2400" kern="1200">
        <a:solidFill>
          <a:schemeClr val="tx1"/>
        </a:solidFill>
        <a:latin typeface="Times" pitchFamily="2" charset="0"/>
        <a:ea typeface="+mn-ea"/>
        <a:cs typeface="Lucida Sans Unicode" panose="020B0602030504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972" autoAdjust="0"/>
    <p:restoredTop sz="67175" autoAdjust="0"/>
  </p:normalViewPr>
  <p:slideViewPr>
    <p:cSldViewPr>
      <p:cViewPr varScale="1">
        <p:scale>
          <a:sx n="67" d="100"/>
          <a:sy n="67" d="100"/>
        </p:scale>
        <p:origin x="162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232"/>
    </p:cViewPr>
  </p:sorterViewPr>
  <p:notesViewPr>
    <p:cSldViewPr>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D443E7-1B43-064C-9725-A55B4111B82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0ECB2A1C-3391-E551-56E8-887702B764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D76B7A-5781-3E48-AF1D-32A1577DFD4B}" type="datetimeFigureOut">
              <a:rPr lang="de-DE" smtClean="0"/>
              <a:t>15.01.2025</a:t>
            </a:fld>
            <a:endParaRPr lang="de-DE"/>
          </a:p>
        </p:txBody>
      </p:sp>
      <p:sp>
        <p:nvSpPr>
          <p:cNvPr id="4" name="Footer Placeholder 3">
            <a:extLst>
              <a:ext uri="{FF2B5EF4-FFF2-40B4-BE49-F238E27FC236}">
                <a16:creationId xmlns:a16="http://schemas.microsoft.com/office/drawing/2014/main" id="{B76F5E25-5E48-89B6-0218-372C8F3D4D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a:extLst>
              <a:ext uri="{FF2B5EF4-FFF2-40B4-BE49-F238E27FC236}">
                <a16:creationId xmlns:a16="http://schemas.microsoft.com/office/drawing/2014/main" id="{F391ADF2-B3F5-71DF-D2F3-FAF310AE3D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24DE03-9BA4-5541-9318-3D863BF4D63A}" type="slidenum">
              <a:rPr lang="de-DE" smtClean="0"/>
              <a:t>‹#›</a:t>
            </a:fld>
            <a:endParaRPr lang="de-DE"/>
          </a:p>
        </p:txBody>
      </p:sp>
    </p:spTree>
    <p:extLst>
      <p:ext uri="{BB962C8B-B14F-4D97-AF65-F5344CB8AC3E}">
        <p14:creationId xmlns:p14="http://schemas.microsoft.com/office/powerpoint/2010/main" val="217650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3787378-556D-F171-83FD-C093CE55C0C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4099" name="Rectangle 3">
            <a:extLst>
              <a:ext uri="{FF2B5EF4-FFF2-40B4-BE49-F238E27FC236}">
                <a16:creationId xmlns:a16="http://schemas.microsoft.com/office/drawing/2014/main" id="{8D8C5484-7480-D1FF-FE80-AC91ADF2A7B7}"/>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anose="02020603050405020304" pitchFamily="18" charset="0"/>
                <a:ea typeface="+mn-ea"/>
                <a:cs typeface="+mn-cs"/>
              </a:defRPr>
            </a:lvl1pPr>
          </a:lstStyle>
          <a:p>
            <a:pPr>
              <a:defRPr/>
            </a:pPr>
            <a:endParaRPr lang="en-US"/>
          </a:p>
        </p:txBody>
      </p:sp>
      <p:sp>
        <p:nvSpPr>
          <p:cNvPr id="3076" name="Rectangle 4">
            <a:extLst>
              <a:ext uri="{FF2B5EF4-FFF2-40B4-BE49-F238E27FC236}">
                <a16:creationId xmlns:a16="http://schemas.microsoft.com/office/drawing/2014/main" id="{98621D7B-4E58-6F3E-590A-2C344A529EF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B3397AFE-65E1-74B5-D193-6E0ED7899AEC}"/>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F85A5A36-4419-6CB3-6027-04A3150CC2D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4103" name="Rectangle 7">
            <a:extLst>
              <a:ext uri="{FF2B5EF4-FFF2-40B4-BE49-F238E27FC236}">
                <a16:creationId xmlns:a16="http://schemas.microsoft.com/office/drawing/2014/main" id="{0A0C85AD-3F03-B59F-BBCE-B0B015C8CA6E}"/>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CCC4163-08C3-E345-8E96-BF3AA2EC7DF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eveloper.android.com/tools/adb"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F38B2A7B-5F61-1829-3E68-AE403AA0E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fld id="{55AC9410-9B4D-9947-B836-3B41BC0C10E0}" type="slidenum">
              <a:rPr lang="en-US" altLang="en-US" sz="1200"/>
              <a:pPr/>
              <a:t>1</a:t>
            </a:fld>
            <a:endParaRPr lang="en-US" altLang="en-US" sz="1200"/>
          </a:p>
        </p:txBody>
      </p:sp>
      <p:sp>
        <p:nvSpPr>
          <p:cNvPr id="5123" name="Rectangle 2">
            <a:extLst>
              <a:ext uri="{FF2B5EF4-FFF2-40B4-BE49-F238E27FC236}">
                <a16:creationId xmlns:a16="http://schemas.microsoft.com/office/drawing/2014/main" id="{36545958-6347-AACD-14FF-37A667C60A0C}"/>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90E092C2-F0BE-DB5C-9938-2E95298227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n-US" dirty="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r>
              <a:rPr lang="en-CA" sz="1200" dirty="0">
                <a:solidFill>
                  <a:schemeClr val="accent2"/>
                </a:solidFill>
              </a:rPr>
              <a:t>Android owes a key part of its success to its rich set of frameworks.</a:t>
            </a: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13</a:t>
            </a:fld>
            <a:endParaRPr lang="en-US" altLang="en-US"/>
          </a:p>
        </p:txBody>
      </p:sp>
    </p:spTree>
    <p:extLst>
      <p:ext uri="{BB962C8B-B14F-4D97-AF65-F5344CB8AC3E}">
        <p14:creationId xmlns:p14="http://schemas.microsoft.com/office/powerpoint/2010/main" val="402726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r>
              <a:rPr lang="en-US" sz="1200" dirty="0">
                <a:solidFill>
                  <a:schemeClr val="accent2"/>
                </a:solidFill>
              </a:rPr>
              <a:t>Based on the Android version and actual Android device, the location of files and the name of the directories may vary (unfortunately!)</a:t>
            </a:r>
            <a:endParaRPr lang="en-CA" sz="1200"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14</a:t>
            </a:fld>
            <a:endParaRPr lang="en-US" altLang="en-US"/>
          </a:p>
        </p:txBody>
      </p:sp>
    </p:spTree>
    <p:extLst>
      <p:ext uri="{BB962C8B-B14F-4D97-AF65-F5344CB8AC3E}">
        <p14:creationId xmlns:p14="http://schemas.microsoft.com/office/powerpoint/2010/main" val="2678303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r>
              <a:rPr lang="en-CA" sz="1200" dirty="0">
                <a:solidFill>
                  <a:schemeClr val="accent2"/>
                </a:solidFill>
              </a:rPr>
              <a:t>Android owes a key part of its success to its rich set of frameworks.</a:t>
            </a: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15</a:t>
            </a:fld>
            <a:endParaRPr lang="en-US" altLang="en-US"/>
          </a:p>
        </p:txBody>
      </p:sp>
    </p:spTree>
    <p:extLst>
      <p:ext uri="{BB962C8B-B14F-4D97-AF65-F5344CB8AC3E}">
        <p14:creationId xmlns:p14="http://schemas.microsoft.com/office/powerpoint/2010/main" val="1009201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r>
              <a:rPr lang="en-CA" sz="1200" dirty="0">
                <a:solidFill>
                  <a:schemeClr val="accent2"/>
                </a:solidFill>
              </a:rPr>
              <a:t>Android owes a key part of its success to its rich set of frameworks.</a:t>
            </a: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16</a:t>
            </a:fld>
            <a:endParaRPr lang="en-US" altLang="en-US"/>
          </a:p>
        </p:txBody>
      </p:sp>
    </p:spTree>
    <p:extLst>
      <p:ext uri="{BB962C8B-B14F-4D97-AF65-F5344CB8AC3E}">
        <p14:creationId xmlns:p14="http://schemas.microsoft.com/office/powerpoint/2010/main" val="3917003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r>
              <a:rPr lang="en-CA" sz="1200" dirty="0">
                <a:solidFill>
                  <a:schemeClr val="accent2"/>
                </a:solidFill>
              </a:rPr>
              <a:t>Android owes a key part of its success to its rich set of frameworks.</a:t>
            </a: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17</a:t>
            </a:fld>
            <a:endParaRPr lang="en-US" altLang="en-US"/>
          </a:p>
        </p:txBody>
      </p:sp>
    </p:spTree>
    <p:extLst>
      <p:ext uri="{BB962C8B-B14F-4D97-AF65-F5344CB8AC3E}">
        <p14:creationId xmlns:p14="http://schemas.microsoft.com/office/powerpoint/2010/main" val="2779848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endParaRPr lang="en-CA" sz="1200"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18</a:t>
            </a:fld>
            <a:endParaRPr lang="en-US" altLang="en-US"/>
          </a:p>
        </p:txBody>
      </p:sp>
    </p:spTree>
    <p:extLst>
      <p:ext uri="{BB962C8B-B14F-4D97-AF65-F5344CB8AC3E}">
        <p14:creationId xmlns:p14="http://schemas.microsoft.com/office/powerpoint/2010/main" val="4249784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19</a:t>
            </a:fld>
            <a:endParaRPr lang="en-US" altLang="en-US"/>
          </a:p>
        </p:txBody>
      </p:sp>
    </p:spTree>
    <p:extLst>
      <p:ext uri="{BB962C8B-B14F-4D97-AF65-F5344CB8AC3E}">
        <p14:creationId xmlns:p14="http://schemas.microsoft.com/office/powerpoint/2010/main" val="2550299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Dalvik is being superseded by the Android </a:t>
            </a:r>
            <a:r>
              <a:rPr lang="en-CA" dirty="0" err="1">
                <a:effectLst/>
                <a:latin typeface="Helvetica" pitchFamily="2" charset="0"/>
              </a:rPr>
              <a:t>RunTime</a:t>
            </a:r>
            <a:r>
              <a:rPr lang="en-CA" dirty="0">
                <a:effectLst/>
                <a:latin typeface="Helvetica" pitchFamily="2" charset="0"/>
              </a:rPr>
              <a:t> (ART), replacing the Just-In-Time (JIT) compilation aspect of Dalvik and keeping the file format (DEX) and the key architectural concepts of Dalvik</a:t>
            </a:r>
          </a:p>
          <a:p>
            <a:endParaRPr lang="en-CA" dirty="0">
              <a:effectLst/>
              <a:latin typeface="Helvetica" pitchFamily="2" charset="0"/>
            </a:endParaRPr>
          </a:p>
          <a:p>
            <a:r>
              <a:rPr lang="en-CA" dirty="0">
                <a:effectLst/>
                <a:latin typeface="Helvetica" pitchFamily="2" charset="0"/>
              </a:rPr>
              <a:t>Android Applications run in the virtual machine, but at times need to escape it - usually to access hardware or other device (or chipset) specific features. </a:t>
            </a:r>
          </a:p>
          <a:p>
            <a:endParaRPr lang="en-CA" dirty="0">
              <a:effectLst/>
              <a:latin typeface="Helvetica" pitchFamily="2" charset="0"/>
            </a:endParaRPr>
          </a:p>
          <a:p>
            <a:r>
              <a:rPr lang="en-CA" dirty="0">
                <a:effectLst/>
                <a:latin typeface="Helvetica" pitchFamily="2" charset="0"/>
              </a:rPr>
              <a:t>Dalvik therefore allows the inclusion of native libraries (ELF shared objects) in application code, through the Java Native Interface (JNI).</a:t>
            </a: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20</a:t>
            </a:fld>
            <a:endParaRPr lang="en-US" altLang="en-US"/>
          </a:p>
        </p:txBody>
      </p:sp>
    </p:spTree>
    <p:extLst>
      <p:ext uri="{BB962C8B-B14F-4D97-AF65-F5344CB8AC3E}">
        <p14:creationId xmlns:p14="http://schemas.microsoft.com/office/powerpoint/2010/main" val="417063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endParaRPr lang="en-CA"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21</a:t>
            </a:fld>
            <a:endParaRPr lang="en-US" altLang="en-US"/>
          </a:p>
        </p:txBody>
      </p:sp>
    </p:spTree>
    <p:extLst>
      <p:ext uri="{BB962C8B-B14F-4D97-AF65-F5344CB8AC3E}">
        <p14:creationId xmlns:p14="http://schemas.microsoft.com/office/powerpoint/2010/main" val="1499215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Non-native Android applications run on the VM; They run universally - on Intel, ARM, MIPS, and other architectures - with no modification needed.</a:t>
            </a:r>
          </a:p>
          <a:p>
            <a:r>
              <a:rPr lang="en-CA" dirty="0">
                <a:effectLst/>
                <a:latin typeface="Helvetica" pitchFamily="2" charset="0"/>
              </a:rPr>
              <a:t>However, the VM has limitations when it comes to support hardware dependent software (e.g. graphics apps).</a:t>
            </a:r>
          </a:p>
          <a:p>
            <a:r>
              <a:rPr lang="en-CA" dirty="0">
                <a:effectLst/>
                <a:latin typeface="Helvetica" pitchFamily="2" charset="0"/>
              </a:rPr>
              <a:t>Thus, it is often necessary to directly interface with the hardware using native software libraries.</a:t>
            </a:r>
          </a:p>
          <a:p>
            <a:endParaRPr lang="en-CA" dirty="0">
              <a:effectLst/>
              <a:latin typeface="Helvetica" pitchFamily="2" charset="0"/>
            </a:endParaRPr>
          </a:p>
          <a:p>
            <a:endParaRPr lang="en-CA" dirty="0">
              <a:effectLst/>
              <a:latin typeface="Helvetica" pitchFamily="2" charset="0"/>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22</a:t>
            </a:fld>
            <a:endParaRPr lang="en-US" altLang="en-US"/>
          </a:p>
        </p:txBody>
      </p:sp>
    </p:spTree>
    <p:extLst>
      <p:ext uri="{BB962C8B-B14F-4D97-AF65-F5344CB8AC3E}">
        <p14:creationId xmlns:p14="http://schemas.microsoft.com/office/powerpoint/2010/main" val="99871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F38B2A7B-5F61-1829-3E68-AE403AA0E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fld id="{55AC9410-9B4D-9947-B836-3B41BC0C10E0}" type="slidenum">
              <a:rPr lang="en-US" altLang="en-US" sz="1200"/>
              <a:pPr/>
              <a:t>2</a:t>
            </a:fld>
            <a:endParaRPr lang="en-US" altLang="en-US" sz="1200"/>
          </a:p>
        </p:txBody>
      </p:sp>
      <p:sp>
        <p:nvSpPr>
          <p:cNvPr id="5123" name="Rectangle 2">
            <a:extLst>
              <a:ext uri="{FF2B5EF4-FFF2-40B4-BE49-F238E27FC236}">
                <a16:creationId xmlns:a16="http://schemas.microsoft.com/office/drawing/2014/main" id="{36545958-6347-AACD-14FF-37A667C60A0C}"/>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90E092C2-F0BE-DB5C-9938-2E95298227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dirty="0">
                <a:effectLst/>
                <a:latin typeface="Times"/>
              </a:rPr>
              <a:t>ISSN 1431-875X ISSN 2197-4136 (electronic)</a:t>
            </a:r>
          </a:p>
          <a:p>
            <a:r>
              <a:rPr lang="en-CA" dirty="0">
                <a:effectLst/>
                <a:latin typeface="Times"/>
              </a:rPr>
              <a:t>Springer Texts in Statistics</a:t>
            </a:r>
          </a:p>
          <a:p>
            <a:r>
              <a:rPr lang="en-CA" dirty="0">
                <a:effectLst/>
                <a:latin typeface="Times"/>
              </a:rPr>
              <a:t>ISBN 978-1-0716-1417-4 ISBN 978-1-0716-1418-1 (eBook)</a:t>
            </a:r>
          </a:p>
          <a:p>
            <a:r>
              <a:rPr lang="en-CA" dirty="0">
                <a:solidFill>
                  <a:srgbClr val="0000FF"/>
                </a:solidFill>
                <a:effectLst/>
                <a:latin typeface="Times"/>
              </a:rPr>
              <a:t>https://</a:t>
            </a:r>
            <a:r>
              <a:rPr lang="en-CA" dirty="0" err="1">
                <a:solidFill>
                  <a:srgbClr val="0000FF"/>
                </a:solidFill>
                <a:effectLst/>
                <a:latin typeface="Times"/>
              </a:rPr>
              <a:t>doi.org</a:t>
            </a:r>
            <a:r>
              <a:rPr lang="en-CA" dirty="0">
                <a:solidFill>
                  <a:srgbClr val="0000FF"/>
                </a:solidFill>
                <a:effectLst/>
                <a:latin typeface="Times"/>
              </a:rPr>
              <a:t>/10.1007/978-1-0716-1418-1</a:t>
            </a:r>
          </a:p>
          <a:p>
            <a:pPr eaLnBrk="1" hangingPunct="1"/>
            <a:endParaRPr lang="es-MX" altLang="en-US" dirty="0">
              <a:latin typeface="Times" pitchFamily="2" charset="0"/>
            </a:endParaRPr>
          </a:p>
        </p:txBody>
      </p:sp>
    </p:spTree>
    <p:extLst>
      <p:ext uri="{BB962C8B-B14F-4D97-AF65-F5344CB8AC3E}">
        <p14:creationId xmlns:p14="http://schemas.microsoft.com/office/powerpoint/2010/main" val="3342251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endParaRPr lang="en-CA" sz="1200"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23</a:t>
            </a:fld>
            <a:endParaRPr lang="en-US" altLang="en-US"/>
          </a:p>
        </p:txBody>
      </p:sp>
    </p:spTree>
    <p:extLst>
      <p:ext uri="{BB962C8B-B14F-4D97-AF65-F5344CB8AC3E}">
        <p14:creationId xmlns:p14="http://schemas.microsoft.com/office/powerpoint/2010/main" val="2647347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24</a:t>
            </a:fld>
            <a:endParaRPr lang="en-US" altLang="en-US"/>
          </a:p>
        </p:txBody>
      </p:sp>
    </p:spTree>
    <p:extLst>
      <p:ext uri="{BB962C8B-B14F-4D97-AF65-F5344CB8AC3E}">
        <p14:creationId xmlns:p14="http://schemas.microsoft.com/office/powerpoint/2010/main" val="574679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accent2"/>
                </a:solidFill>
              </a:rPr>
              <a:t>From the Linux perspective, all executables are ELF binaries</a:t>
            </a:r>
          </a:p>
          <a:p>
            <a:endParaRPr lang="en-CA" dirty="0">
              <a:solidFill>
                <a:schemeClr val="accent2"/>
              </a:solidFill>
            </a:endParaRPr>
          </a:p>
          <a:p>
            <a:r>
              <a:rPr lang="en-CA" dirty="0">
                <a:solidFill>
                  <a:schemeClr val="accent2"/>
                </a:solidFill>
              </a:rPr>
              <a:t>Because ELF is a standard file format, you can use any of the Linux ELF parsing tools (such as </a:t>
            </a:r>
            <a:r>
              <a:rPr lang="en-CA" dirty="0" err="1">
                <a:solidFill>
                  <a:schemeClr val="accent2"/>
                </a:solidFill>
              </a:rPr>
              <a:t>readelf</a:t>
            </a:r>
            <a:r>
              <a:rPr lang="en-CA" dirty="0">
                <a:solidFill>
                  <a:schemeClr val="accent2"/>
                </a:solidFill>
              </a:rPr>
              <a:t> or </a:t>
            </a:r>
            <a:r>
              <a:rPr lang="en-CA" dirty="0" err="1">
                <a:solidFill>
                  <a:schemeClr val="accent2"/>
                </a:solidFill>
              </a:rPr>
              <a:t>objdump</a:t>
            </a:r>
            <a:r>
              <a:rPr lang="en-CA" dirty="0">
                <a:solidFill>
                  <a:schemeClr val="accent2"/>
                </a:solidFill>
              </a:rPr>
              <a:t>) or other tools to handle the Android binaries.</a:t>
            </a:r>
          </a:p>
          <a:p>
            <a:endParaRPr lang="en-CA" dirty="0">
              <a:solidFill>
                <a:schemeClr val="accent2"/>
              </a:solidFill>
            </a:endParaRPr>
          </a:p>
          <a:p>
            <a:endParaRPr lang="en-CA" dirty="0">
              <a:solidFill>
                <a:schemeClr val="accent2"/>
              </a:solidFill>
              <a:effectLst/>
              <a:latin typeface="Helvetica" pitchFamily="2" charset="0"/>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25</a:t>
            </a:fld>
            <a:endParaRPr lang="en-US" altLang="en-US"/>
          </a:p>
        </p:txBody>
      </p:sp>
    </p:spTree>
    <p:extLst>
      <p:ext uri="{BB962C8B-B14F-4D97-AF65-F5344CB8AC3E}">
        <p14:creationId xmlns:p14="http://schemas.microsoft.com/office/powerpoint/2010/main" val="2404112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endParaRPr lang="en-CA" sz="1200"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26</a:t>
            </a:fld>
            <a:endParaRPr lang="en-US" altLang="en-US"/>
          </a:p>
        </p:txBody>
      </p:sp>
    </p:spTree>
    <p:extLst>
      <p:ext uri="{BB962C8B-B14F-4D97-AF65-F5344CB8AC3E}">
        <p14:creationId xmlns:p14="http://schemas.microsoft.com/office/powerpoint/2010/main" val="1650172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27</a:t>
            </a:fld>
            <a:endParaRPr lang="en-US" altLang="en-US"/>
          </a:p>
        </p:txBody>
      </p:sp>
    </p:spTree>
    <p:extLst>
      <p:ext uri="{BB962C8B-B14F-4D97-AF65-F5344CB8AC3E}">
        <p14:creationId xmlns:p14="http://schemas.microsoft.com/office/powerpoint/2010/main" val="95108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accent2"/>
                </a:solidFill>
                <a:effectLst/>
                <a:latin typeface="Helvetica" pitchFamily="2" charset="0"/>
              </a:rPr>
              <a:t>The implementation of many functions that we use in our C code are found in that </a:t>
            </a:r>
            <a:r>
              <a:rPr lang="en-CA" dirty="0" err="1">
                <a:solidFill>
                  <a:schemeClr val="accent2"/>
                </a:solidFill>
                <a:effectLst/>
                <a:latin typeface="Helvetica" pitchFamily="2" charset="0"/>
              </a:rPr>
              <a:t>libc.so</a:t>
            </a:r>
            <a:r>
              <a:rPr lang="en-CA" dirty="0">
                <a:solidFill>
                  <a:schemeClr val="accent2"/>
                </a:solidFill>
                <a:effectLst/>
                <a:latin typeface="Helvetica" pitchFamily="2" charset="0"/>
              </a:rPr>
              <a:t> file</a:t>
            </a: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28</a:t>
            </a:fld>
            <a:endParaRPr lang="en-US" altLang="en-US"/>
          </a:p>
        </p:txBody>
      </p:sp>
    </p:spTree>
    <p:extLst>
      <p:ext uri="{BB962C8B-B14F-4D97-AF65-F5344CB8AC3E}">
        <p14:creationId xmlns:p14="http://schemas.microsoft.com/office/powerpoint/2010/main" val="287643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2"/>
                </a:solidFill>
                <a:effectLst/>
                <a:latin typeface="Helvetica" pitchFamily="2" charset="0"/>
              </a:rPr>
              <a:t>What is IPC.</a:t>
            </a:r>
            <a:endParaRPr lang="en-CA" dirty="0">
              <a:solidFill>
                <a:schemeClr val="accent2"/>
              </a:solidFill>
              <a:effectLst/>
              <a:latin typeface="Helvetica" pitchFamily="2" charset="0"/>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29</a:t>
            </a:fld>
            <a:endParaRPr lang="en-US" altLang="en-US"/>
          </a:p>
        </p:txBody>
      </p:sp>
    </p:spTree>
    <p:extLst>
      <p:ext uri="{BB962C8B-B14F-4D97-AF65-F5344CB8AC3E}">
        <p14:creationId xmlns:p14="http://schemas.microsoft.com/office/powerpoint/2010/main" val="2436406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the VM has its own thread management and Unicode support (via ICU). </a:t>
            </a:r>
          </a:p>
          <a:p>
            <a:r>
              <a:rPr lang="en-CA" dirty="0">
                <a:effectLst/>
                <a:latin typeface="Helvetica" pitchFamily="2" charset="0"/>
              </a:rPr>
              <a:t>These omissions do, however, pose challenges to native code developers, especially those who seek to port libraries and executables from Linux to Android</a:t>
            </a:r>
            <a:endParaRPr lang="en-CA" dirty="0">
              <a:solidFill>
                <a:schemeClr val="accent2"/>
              </a:solidFill>
              <a:effectLst/>
              <a:latin typeface="Helvetica" pitchFamily="2" charset="0"/>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30</a:t>
            </a:fld>
            <a:endParaRPr lang="en-US" altLang="en-US"/>
          </a:p>
        </p:txBody>
      </p:sp>
    </p:spTree>
    <p:extLst>
      <p:ext uri="{BB962C8B-B14F-4D97-AF65-F5344CB8AC3E}">
        <p14:creationId xmlns:p14="http://schemas.microsoft.com/office/powerpoint/2010/main" val="1022769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solidFill>
                <a:schemeClr val="accent2"/>
              </a:solidFill>
              <a:effectLst/>
              <a:latin typeface="Helvetica" pitchFamily="2" charset="0"/>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31</a:t>
            </a:fld>
            <a:endParaRPr lang="en-US" altLang="en-US"/>
          </a:p>
        </p:txBody>
      </p:sp>
    </p:spTree>
    <p:extLst>
      <p:ext uri="{BB962C8B-B14F-4D97-AF65-F5344CB8AC3E}">
        <p14:creationId xmlns:p14="http://schemas.microsoft.com/office/powerpoint/2010/main" val="1690506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32</a:t>
            </a:fld>
            <a:endParaRPr lang="en-US" altLang="en-US"/>
          </a:p>
        </p:txBody>
      </p:sp>
    </p:spTree>
    <p:extLst>
      <p:ext uri="{BB962C8B-B14F-4D97-AF65-F5344CB8AC3E}">
        <p14:creationId xmlns:p14="http://schemas.microsoft.com/office/powerpoint/2010/main" val="23276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E80BB6D2-0D31-FF46-BAAF-031B43D616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fld id="{F86E9467-8D05-404B-A351-3BDBA5473949}" type="slidenum">
              <a:rPr lang="en-US" altLang="en-US" sz="1200"/>
              <a:pPr/>
              <a:t>3</a:t>
            </a:fld>
            <a:endParaRPr lang="en-US" altLang="en-US" sz="1200"/>
          </a:p>
        </p:txBody>
      </p:sp>
      <p:sp>
        <p:nvSpPr>
          <p:cNvPr id="7171" name="Rectangle 2">
            <a:extLst>
              <a:ext uri="{FF2B5EF4-FFF2-40B4-BE49-F238E27FC236}">
                <a16:creationId xmlns:a16="http://schemas.microsoft.com/office/drawing/2014/main" id="{FFDCE71A-4B95-3401-AD67-45CA1BFF79D2}"/>
              </a:ext>
            </a:extLst>
          </p:cNvPr>
          <p:cNvSpPr>
            <a:spLocks noGrp="1" noRot="1" noChangeAspect="1" noChangeArrowheads="1" noTextEdit="1"/>
          </p:cNvSpPr>
          <p:nvPr>
            <p:ph type="sldImg"/>
          </p:nvPr>
        </p:nvSpPr>
        <p:spPr>
          <a:solidFill>
            <a:srgbClr val="FFFFFF"/>
          </a:solidFill>
          <a:ln/>
        </p:spPr>
      </p:sp>
      <p:sp>
        <p:nvSpPr>
          <p:cNvPr id="7172" name="Rectangle 3">
            <a:extLst>
              <a:ext uri="{FF2B5EF4-FFF2-40B4-BE49-F238E27FC236}">
                <a16:creationId xmlns:a16="http://schemas.microsoft.com/office/drawing/2014/main" id="{4638C635-D1DE-1582-1093-077F6C096002}"/>
              </a:ext>
            </a:extLst>
          </p:cNvPr>
          <p:cNvSpPr>
            <a:spLocks noGrp="1" noChangeArrowheads="1"/>
          </p:cNvSpPr>
          <p:nvPr>
            <p:ph type="body" idx="1"/>
          </p:nvPr>
        </p:nvSpPr>
        <p:spPr>
          <a:solidFill>
            <a:srgbClr val="FFFFFF"/>
          </a:solidFill>
          <a:ln>
            <a:solidFill>
              <a:srgbClr val="000000"/>
            </a:solidFill>
          </a:ln>
        </p:spPr>
        <p:txBody>
          <a:bodyPr lIns="90004" tIns="45002" rIns="90004" bIns="45002"/>
          <a:lstStyle/>
          <a:p>
            <a:pPr eaLnBrk="1" hangingPunct="1"/>
            <a:endParaRPr lang="en-CA" b="0" i="0" u="none" strike="noStrike" dirty="0">
              <a:solidFill>
                <a:srgbClr val="000000"/>
              </a:solidFill>
              <a:effectLst/>
              <a:latin typeface="-webkit-standard"/>
            </a:endParaRPr>
          </a:p>
        </p:txBody>
      </p:sp>
    </p:spTree>
    <p:extLst>
      <p:ext uri="{BB962C8B-B14F-4D97-AF65-F5344CB8AC3E}">
        <p14:creationId xmlns:p14="http://schemas.microsoft.com/office/powerpoint/2010/main" val="4066627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r>
              <a:rPr lang="en-CA" dirty="0">
                <a:solidFill>
                  <a:schemeClr val="accent2"/>
                </a:solidFill>
              </a:rPr>
              <a:t>Android is meant to run on so many types of different devices </a:t>
            </a:r>
          </a:p>
          <a:p>
            <a:pPr marL="457200" indent="-457200">
              <a:spcAft>
                <a:spcPts val="600"/>
              </a:spcAft>
              <a:buFont typeface="Arial" panose="020B0604020202020204" pitchFamily="34" charset="0"/>
              <a:buChar char="•"/>
            </a:pPr>
            <a:r>
              <a:rPr lang="en-CA" dirty="0">
                <a:solidFill>
                  <a:schemeClr val="accent2"/>
                </a:solidFill>
              </a:rPr>
              <a:t>The underlying hardware may greatly differ in its scope and support</a:t>
            </a: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33</a:t>
            </a:fld>
            <a:endParaRPr lang="en-US" altLang="en-US"/>
          </a:p>
        </p:txBody>
      </p:sp>
    </p:spTree>
    <p:extLst>
      <p:ext uri="{BB962C8B-B14F-4D97-AF65-F5344CB8AC3E}">
        <p14:creationId xmlns:p14="http://schemas.microsoft.com/office/powerpoint/2010/main" val="3843162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34</a:t>
            </a:fld>
            <a:endParaRPr lang="en-US" altLang="en-US"/>
          </a:p>
        </p:txBody>
      </p:sp>
    </p:spTree>
    <p:extLst>
      <p:ext uri="{BB962C8B-B14F-4D97-AF65-F5344CB8AC3E}">
        <p14:creationId xmlns:p14="http://schemas.microsoft.com/office/powerpoint/2010/main" val="2615290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r>
              <a:rPr lang="en-CA" dirty="0">
                <a:solidFill>
                  <a:schemeClr val="accent2"/>
                </a:solidFill>
              </a:rPr>
              <a:t>not all partitions are actually mounted by Android: In fact, only a scant few often are, with the remainder either meant for use during recovery, or exclusively by system components.</a:t>
            </a:r>
          </a:p>
          <a:p>
            <a:pPr marL="457200" indent="-457200">
              <a:spcAft>
                <a:spcPts val="600"/>
              </a:spcAft>
              <a:buFont typeface="Arial" panose="020B0604020202020204" pitchFamily="34" charset="0"/>
              <a:buChar char="•"/>
            </a:pPr>
            <a:r>
              <a:rPr lang="en-CA" dirty="0">
                <a:solidFill>
                  <a:schemeClr val="accent2"/>
                </a:solidFill>
              </a:rPr>
              <a:t>The latter are also unmountable by definition, because they often contain proprietary formatting, which the Linux kernel does not recognize</a:t>
            </a: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35</a:t>
            </a:fld>
            <a:endParaRPr lang="en-US" altLang="en-US"/>
          </a:p>
        </p:txBody>
      </p:sp>
    </p:spTree>
    <p:extLst>
      <p:ext uri="{BB962C8B-B14F-4D97-AF65-F5344CB8AC3E}">
        <p14:creationId xmlns:p14="http://schemas.microsoft.com/office/powerpoint/2010/main" val="1088060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endParaRPr lang="en-CA"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36</a:t>
            </a:fld>
            <a:endParaRPr lang="en-US" altLang="en-US"/>
          </a:p>
        </p:txBody>
      </p:sp>
    </p:spTree>
    <p:extLst>
      <p:ext uri="{BB962C8B-B14F-4D97-AF65-F5344CB8AC3E}">
        <p14:creationId xmlns:p14="http://schemas.microsoft.com/office/powerpoint/2010/main" val="1326290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endParaRPr lang="en-CA" dirty="0">
              <a:solidFill>
                <a:schemeClr val="accent2"/>
              </a:solidFill>
            </a:endParaRPr>
          </a:p>
          <a:p>
            <a:pPr marL="457200" indent="-457200">
              <a:spcAft>
                <a:spcPts val="600"/>
              </a:spcAft>
              <a:buFont typeface="Arial" panose="020B0604020202020204" pitchFamily="34" charset="0"/>
              <a:buChar char="•"/>
            </a:pPr>
            <a:r>
              <a:rPr lang="en-CA" dirty="0">
                <a:solidFill>
                  <a:schemeClr val="accent2"/>
                </a:solidFill>
              </a:rPr>
              <a:t>Please install Android SDK and Android ADB</a:t>
            </a:r>
          </a:p>
          <a:p>
            <a:pPr marL="457200" indent="-457200">
              <a:spcAft>
                <a:spcPts val="600"/>
              </a:spcAft>
              <a:buFont typeface="Arial" panose="020B0604020202020204" pitchFamily="34" charset="0"/>
              <a:buChar char="•"/>
            </a:pPr>
            <a:r>
              <a:rPr lang="en-CA" dirty="0">
                <a:solidFill>
                  <a:schemeClr val="accent2"/>
                </a:solidFill>
              </a:rPr>
              <a:t>Follow the following website to run the emulator and enter it using ADB</a:t>
            </a:r>
          </a:p>
          <a:p>
            <a:pPr marL="914400" lvl="1" indent="-457200">
              <a:spcAft>
                <a:spcPts val="600"/>
              </a:spcAft>
              <a:buFont typeface="Arial" panose="020B0604020202020204" pitchFamily="34" charset="0"/>
              <a:buChar char="•"/>
            </a:pPr>
            <a:r>
              <a:rPr lang="en-CA" dirty="0">
                <a:hlinkClick r:id="rId3"/>
              </a:rPr>
              <a:t>Android Debug Bridge (</a:t>
            </a:r>
            <a:r>
              <a:rPr lang="en-CA" dirty="0" err="1">
                <a:hlinkClick r:id="rId3"/>
              </a:rPr>
              <a:t>adb</a:t>
            </a:r>
            <a:r>
              <a:rPr lang="en-CA">
                <a:hlinkClick r:id="rId3"/>
              </a:rPr>
              <a:t>)  |  Android Studio  |  Android Developers</a:t>
            </a:r>
            <a:endParaRPr lang="en-CA">
              <a:solidFill>
                <a:schemeClr val="accent2"/>
              </a:solidFill>
            </a:endParaRPr>
          </a:p>
          <a:p>
            <a:pPr marL="914400" lvl="1" indent="-457200">
              <a:spcAft>
                <a:spcPts val="600"/>
              </a:spcAft>
              <a:buFont typeface="Arial" panose="020B0604020202020204" pitchFamily="34" charset="0"/>
              <a:buChar char="•"/>
            </a:pPr>
            <a:endParaRPr lang="en-CA">
              <a:solidFill>
                <a:schemeClr val="accent2"/>
              </a:solidFill>
            </a:endParaRPr>
          </a:p>
          <a:p>
            <a:pPr marL="457200" indent="-457200">
              <a:spcAft>
                <a:spcPts val="600"/>
              </a:spcAft>
              <a:buFont typeface="Arial" panose="020B0604020202020204" pitchFamily="34" charset="0"/>
              <a:buChar char="•"/>
            </a:pPr>
            <a:r>
              <a:rPr lang="en-CA" dirty="0">
                <a:solidFill>
                  <a:schemeClr val="accent2"/>
                </a:solidFill>
              </a:rPr>
              <a:t>Android is meant to run on so many types of different devices </a:t>
            </a:r>
          </a:p>
          <a:p>
            <a:pPr marL="457200" indent="-457200">
              <a:spcAft>
                <a:spcPts val="600"/>
              </a:spcAft>
              <a:buFont typeface="Arial" panose="020B0604020202020204" pitchFamily="34" charset="0"/>
              <a:buChar char="•"/>
            </a:pPr>
            <a:r>
              <a:rPr lang="en-CA" dirty="0">
                <a:solidFill>
                  <a:schemeClr val="accent2"/>
                </a:solidFill>
              </a:rPr>
              <a:t>The underlying hardware may greatly differ in its scope and support</a:t>
            </a: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37</a:t>
            </a:fld>
            <a:endParaRPr lang="en-US" altLang="en-US"/>
          </a:p>
        </p:txBody>
      </p:sp>
    </p:spTree>
    <p:extLst>
      <p:ext uri="{BB962C8B-B14F-4D97-AF65-F5344CB8AC3E}">
        <p14:creationId xmlns:p14="http://schemas.microsoft.com/office/powerpoint/2010/main" val="1156551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endParaRPr lang="en-CA"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38</a:t>
            </a:fld>
            <a:endParaRPr lang="en-US" altLang="en-US"/>
          </a:p>
        </p:txBody>
      </p:sp>
    </p:spTree>
    <p:extLst>
      <p:ext uri="{BB962C8B-B14F-4D97-AF65-F5344CB8AC3E}">
        <p14:creationId xmlns:p14="http://schemas.microsoft.com/office/powerpoint/2010/main" val="1712848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r>
              <a:rPr lang="en-CA" dirty="0">
                <a:solidFill>
                  <a:schemeClr val="accent2"/>
                </a:solidFill>
              </a:rPr>
              <a:t>Android is meant to run on so many types of different devices </a:t>
            </a:r>
          </a:p>
          <a:p>
            <a:pPr marL="457200" indent="-457200">
              <a:spcAft>
                <a:spcPts val="600"/>
              </a:spcAft>
              <a:buFont typeface="Arial" panose="020B0604020202020204" pitchFamily="34" charset="0"/>
              <a:buChar char="•"/>
            </a:pPr>
            <a:r>
              <a:rPr lang="en-CA" dirty="0">
                <a:solidFill>
                  <a:schemeClr val="accent2"/>
                </a:solidFill>
              </a:rPr>
              <a:t>The underlying hardware may greatly differ in its scope and support</a:t>
            </a:r>
          </a:p>
          <a:p>
            <a:pPr marL="457200" indent="-457200">
              <a:spcAft>
                <a:spcPts val="600"/>
              </a:spcAft>
              <a:buFont typeface="Arial" panose="020B0604020202020204" pitchFamily="34" charset="0"/>
              <a:buChar char="•"/>
            </a:pPr>
            <a:r>
              <a:rPr lang="en-CA" dirty="0">
                <a:effectLst/>
                <a:latin typeface="Helvetica" pitchFamily="2" charset="0"/>
              </a:rPr>
              <a:t>Block are 512-byte (1/2K) blocks. </a:t>
            </a:r>
          </a:p>
          <a:p>
            <a:pPr marL="457200" indent="-457200">
              <a:spcAft>
                <a:spcPts val="600"/>
              </a:spcAft>
              <a:buFont typeface="Arial" panose="020B0604020202020204" pitchFamily="34" charset="0"/>
              <a:buChar char="•"/>
            </a:pPr>
            <a:r>
              <a:rPr lang="en-CA" dirty="0">
                <a:effectLst/>
                <a:latin typeface="Helvetica" pitchFamily="2" charset="0"/>
              </a:rPr>
              <a:t>Telling apart the partitions just by their cryptic name is hard, but thankfully most devices have symbolic links, by-num and by-name, in the /dev/block/platform/name.# directory</a:t>
            </a:r>
          </a:p>
          <a:p>
            <a:pPr marL="914400" marR="0" lvl="1" indent="-457200" algn="l" defTabSz="914400" rtl="0" eaLnBrk="0" fontAlgn="base" latinLnBrk="0" hangingPunct="0">
              <a:lnSpc>
                <a:spcPct val="100000"/>
              </a:lnSpc>
              <a:spcBef>
                <a:spcPct val="30000"/>
              </a:spcBef>
              <a:spcAft>
                <a:spcPts val="600"/>
              </a:spcAft>
              <a:buClrTx/>
              <a:buSzTx/>
              <a:buFont typeface="Arial" panose="020B0604020202020204" pitchFamily="34" charset="0"/>
              <a:buChar char="•"/>
              <a:tabLst/>
              <a:defRPr/>
            </a:pPr>
            <a:r>
              <a:rPr lang="en-CA" dirty="0">
                <a:solidFill>
                  <a:srgbClr val="000000"/>
                </a:solidFill>
                <a:effectLst/>
                <a:latin typeface="Menlo" panose="020B0609030804020204" pitchFamily="49" charset="0"/>
              </a:rPr>
              <a:t>use cd /dev/block/platform/13500000.ufs/by-name </a:t>
            </a:r>
          </a:p>
          <a:p>
            <a:pPr marL="914400" marR="0" lvl="1" indent="-457200" algn="l" defTabSz="914400" rtl="0" eaLnBrk="0" fontAlgn="base" latinLnBrk="0" hangingPunct="0">
              <a:lnSpc>
                <a:spcPct val="100000"/>
              </a:lnSpc>
              <a:spcBef>
                <a:spcPct val="30000"/>
              </a:spcBef>
              <a:spcAft>
                <a:spcPts val="600"/>
              </a:spcAft>
              <a:buClrTx/>
              <a:buSzTx/>
              <a:buFont typeface="Arial" panose="020B0604020202020204" pitchFamily="34" charset="0"/>
              <a:buChar char="•"/>
              <a:tabLst/>
              <a:defRPr/>
            </a:pPr>
            <a:r>
              <a:rPr lang="en-CA" dirty="0">
                <a:solidFill>
                  <a:srgbClr val="000000"/>
                </a:solidFill>
                <a:effectLst/>
                <a:latin typeface="Menlo" panose="020B0609030804020204" pitchFamily="49" charset="0"/>
              </a:rPr>
              <a:t>Then type ls –l and press enter</a:t>
            </a:r>
          </a:p>
          <a:p>
            <a:pPr marL="914400" marR="0" lvl="1" indent="-457200" algn="l" defTabSz="914400" rtl="0" eaLnBrk="0" fontAlgn="base" latinLnBrk="0" hangingPunct="0">
              <a:lnSpc>
                <a:spcPct val="100000"/>
              </a:lnSpc>
              <a:spcBef>
                <a:spcPct val="30000"/>
              </a:spcBef>
              <a:spcAft>
                <a:spcPts val="600"/>
              </a:spcAft>
              <a:buClrTx/>
              <a:buSzTx/>
              <a:buFont typeface="Arial" panose="020B0604020202020204" pitchFamily="34" charset="0"/>
              <a:buChar char="•"/>
              <a:tabLst/>
              <a:defRPr/>
            </a:pPr>
            <a:endParaRPr lang="en-CA" dirty="0">
              <a:solidFill>
                <a:srgbClr val="000000"/>
              </a:solidFill>
              <a:effectLst/>
              <a:latin typeface="Menlo" panose="020B0609030804020204" pitchFamily="49" charset="0"/>
            </a:endParaRPr>
          </a:p>
          <a:p>
            <a:pPr marL="914400" lvl="1" indent="-457200">
              <a:spcAft>
                <a:spcPts val="600"/>
              </a:spcAft>
              <a:buFont typeface="Arial" panose="020B0604020202020204" pitchFamily="34" charset="0"/>
              <a:buChar char="•"/>
            </a:pPr>
            <a:endParaRPr lang="en-CA" dirty="0">
              <a:effectLst/>
              <a:latin typeface="Helvetica" pitchFamily="2" charset="0"/>
            </a:endParaRPr>
          </a:p>
          <a:p>
            <a:pPr marL="457200" indent="-457200">
              <a:spcAft>
                <a:spcPts val="600"/>
              </a:spcAft>
              <a:buFont typeface="Arial" panose="020B0604020202020204" pitchFamily="34" charset="0"/>
              <a:buChar char="•"/>
            </a:pPr>
            <a:endParaRPr lang="en-CA"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39</a:t>
            </a:fld>
            <a:endParaRPr lang="en-US" altLang="en-US"/>
          </a:p>
        </p:txBody>
      </p:sp>
    </p:spTree>
    <p:extLst>
      <p:ext uri="{BB962C8B-B14F-4D97-AF65-F5344CB8AC3E}">
        <p14:creationId xmlns:p14="http://schemas.microsoft.com/office/powerpoint/2010/main" val="1873297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30000"/>
              </a:spcBef>
              <a:spcAft>
                <a:spcPts val="600"/>
              </a:spcAft>
              <a:buClrTx/>
              <a:buSzTx/>
              <a:buFont typeface="Arial" panose="020B0604020202020204" pitchFamily="34" charset="0"/>
              <a:buChar char="•"/>
              <a:tabLst/>
              <a:defRPr/>
            </a:pPr>
            <a:r>
              <a:rPr lang="en-CA" dirty="0">
                <a:effectLst/>
                <a:latin typeface="Helvetica" pitchFamily="2" charset="0"/>
              </a:rPr>
              <a:t>Note, that your local Android device partition names can and likely will vary.</a:t>
            </a:r>
          </a:p>
          <a:p>
            <a:r>
              <a:rPr lang="en-CA" dirty="0">
                <a:effectLst/>
                <a:latin typeface="Helvetica" pitchFamily="2" charset="0"/>
              </a:rPr>
              <a:t>As the previous experiment has shown, partitions on Android devices have set names, but most</a:t>
            </a:r>
          </a:p>
          <a:p>
            <a:r>
              <a:rPr lang="en-CA" dirty="0">
                <a:effectLst/>
                <a:latin typeface="Helvetica" pitchFamily="2" charset="0"/>
              </a:rPr>
              <a:t>of them are quick cryptic. To complicate matters, different device chipsets and vendors use different</a:t>
            </a:r>
          </a:p>
          <a:p>
            <a:r>
              <a:rPr lang="en-CA" dirty="0">
                <a:effectLst/>
                <a:latin typeface="Helvetica" pitchFamily="2" charset="0"/>
              </a:rPr>
              <a:t>partitions, as well as different names for the same functional partitions.</a:t>
            </a:r>
          </a:p>
          <a:p>
            <a:pPr marL="457200" marR="0" lvl="0" indent="-457200" algn="l" defTabSz="914400" rtl="0" eaLnBrk="0" fontAlgn="base" latinLnBrk="0" hangingPunct="0">
              <a:lnSpc>
                <a:spcPct val="100000"/>
              </a:lnSpc>
              <a:spcBef>
                <a:spcPct val="30000"/>
              </a:spcBef>
              <a:spcAft>
                <a:spcPts val="600"/>
              </a:spcAft>
              <a:buClrTx/>
              <a:buSzTx/>
              <a:buFont typeface="Arial" panose="020B0604020202020204" pitchFamily="34" charset="0"/>
              <a:buChar char="•"/>
              <a:tabLst/>
              <a:defRPr/>
            </a:pPr>
            <a:endParaRPr lang="en-CA" dirty="0">
              <a:effectLst/>
              <a:latin typeface="Helvetica" pitchFamily="2" charset="0"/>
            </a:endParaRPr>
          </a:p>
          <a:p>
            <a:pPr marL="457200" indent="-457200">
              <a:spcAft>
                <a:spcPts val="600"/>
              </a:spcAft>
              <a:buFont typeface="Arial" panose="020B0604020202020204" pitchFamily="34" charset="0"/>
              <a:buChar char="•"/>
            </a:pPr>
            <a:endParaRPr lang="en-CA"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40</a:t>
            </a:fld>
            <a:endParaRPr lang="en-US" altLang="en-US"/>
          </a:p>
        </p:txBody>
      </p:sp>
    </p:spTree>
    <p:extLst>
      <p:ext uri="{BB962C8B-B14F-4D97-AF65-F5344CB8AC3E}">
        <p14:creationId xmlns:p14="http://schemas.microsoft.com/office/powerpoint/2010/main" val="2164360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r>
              <a:rPr lang="en-CA" dirty="0">
                <a:solidFill>
                  <a:schemeClr val="accent2"/>
                </a:solidFill>
              </a:rPr>
              <a:t>this is on my phone; on your phone the names will vary</a:t>
            </a: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41</a:t>
            </a:fld>
            <a:endParaRPr lang="en-US" altLang="en-US"/>
          </a:p>
        </p:txBody>
      </p:sp>
    </p:spTree>
    <p:extLst>
      <p:ext uri="{BB962C8B-B14F-4D97-AF65-F5344CB8AC3E}">
        <p14:creationId xmlns:p14="http://schemas.microsoft.com/office/powerpoint/2010/main" val="2926391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r>
              <a:rPr lang="en-CA" sz="1200" dirty="0">
                <a:solidFill>
                  <a:schemeClr val="accent2"/>
                </a:solidFill>
              </a:rPr>
              <a:t>use </a:t>
            </a:r>
            <a:r>
              <a:rPr lang="en-CA" sz="1200" b="1" i="1" dirty="0" err="1">
                <a:solidFill>
                  <a:schemeClr val="accent2"/>
                </a:solidFill>
              </a:rPr>
              <a:t>df</a:t>
            </a:r>
            <a:r>
              <a:rPr lang="en-CA" sz="1200" dirty="0">
                <a:solidFill>
                  <a:schemeClr val="accent2"/>
                </a:solidFill>
              </a:rPr>
              <a:t> to display free disk space</a:t>
            </a: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42</a:t>
            </a:fld>
            <a:endParaRPr lang="en-US" altLang="en-US"/>
          </a:p>
        </p:txBody>
      </p:sp>
    </p:spTree>
    <p:extLst>
      <p:ext uri="{BB962C8B-B14F-4D97-AF65-F5344CB8AC3E}">
        <p14:creationId xmlns:p14="http://schemas.microsoft.com/office/powerpoint/2010/main" val="313206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5</a:t>
            </a:fld>
            <a:endParaRPr lang="en-US" altLang="en-US"/>
          </a:p>
        </p:txBody>
      </p:sp>
    </p:spTree>
    <p:extLst>
      <p:ext uri="{BB962C8B-B14F-4D97-AF65-F5344CB8AC3E}">
        <p14:creationId xmlns:p14="http://schemas.microsoft.com/office/powerpoint/2010/main" val="2730978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5912677C-4268-45E2-73D6-F1FBCC190F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fld id="{8D30B2D4-89DA-864E-B988-EA618B8D521F}" type="slidenum">
              <a:rPr lang="en-US" altLang="en-US" sz="1200"/>
              <a:pPr/>
              <a:t>43</a:t>
            </a:fld>
            <a:endParaRPr lang="en-US" altLang="en-US" sz="1200"/>
          </a:p>
        </p:txBody>
      </p:sp>
      <p:sp>
        <p:nvSpPr>
          <p:cNvPr id="159747" name="Rectangle 2">
            <a:extLst>
              <a:ext uri="{FF2B5EF4-FFF2-40B4-BE49-F238E27FC236}">
                <a16:creationId xmlns:a16="http://schemas.microsoft.com/office/drawing/2014/main" id="{527F19D8-CB03-D368-AD23-4B3963B82D67}"/>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303DB55D-3282-C0B7-CED8-56EA7D8E5D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dirty="0">
                <a:effectLst/>
                <a:latin typeface="Helvetica" pitchFamily="2" charset="0"/>
              </a:rPr>
              <a:t>These partitions comprise the core of the OS. The standard partitions are mostly mountable, with the exception of the boot and recovery partitions, which are (commonly) formatted with Android's proprietary </a:t>
            </a:r>
            <a:r>
              <a:rPr lang="en-CA" dirty="0" err="1">
                <a:effectLst/>
                <a:latin typeface="Helvetica" pitchFamily="2" charset="0"/>
              </a:rPr>
              <a:t>bootimg</a:t>
            </a:r>
            <a:r>
              <a:rPr lang="en-CA" dirty="0">
                <a:effectLst/>
                <a:latin typeface="Helvetica" pitchFamily="2" charset="0"/>
              </a:rPr>
              <a:t> format </a:t>
            </a:r>
          </a:p>
          <a:p>
            <a:endParaRPr lang="en-CA" dirty="0">
              <a:effectLst/>
              <a:latin typeface="Helvetica" pitchFamily="2"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effectLst/>
                <a:latin typeface="Helvetica" pitchFamily="2" charset="0"/>
              </a:rPr>
              <a:t>Android devices contain a file system mounting table in /system/</a:t>
            </a:r>
            <a:r>
              <a:rPr lang="en-CA" dirty="0" err="1">
                <a:effectLst/>
                <a:latin typeface="Helvetica" pitchFamily="2" charset="0"/>
              </a:rPr>
              <a:t>etc</a:t>
            </a:r>
            <a:r>
              <a:rPr lang="en-CA" dirty="0">
                <a:effectLst/>
                <a:latin typeface="Helvetica" pitchFamily="2" charset="0"/>
              </a:rPr>
              <a:t>/</a:t>
            </a:r>
            <a:r>
              <a:rPr lang="en-CA" dirty="0" err="1">
                <a:effectLst/>
                <a:latin typeface="Helvetica" pitchFamily="2" charset="0"/>
              </a:rPr>
              <a:t>vold.fstab</a:t>
            </a:r>
            <a:r>
              <a:rPr lang="en-CA" dirty="0">
                <a:effectLst/>
                <a:latin typeface="Helvetica" pitchFamily="2" charset="0"/>
              </a:rPr>
              <a:t> or </a:t>
            </a:r>
            <a:r>
              <a:rPr lang="en-CA" dirty="0">
                <a:solidFill>
                  <a:srgbClr val="000000"/>
                </a:solidFill>
                <a:effectLst/>
                <a:latin typeface="Menlo" panose="020B0609030804020204" pitchFamily="49" charset="0"/>
              </a:rPr>
              <a:t>/system/</a:t>
            </a:r>
            <a:r>
              <a:rPr lang="en-CA" dirty="0" err="1">
                <a:solidFill>
                  <a:srgbClr val="000000"/>
                </a:solidFill>
                <a:effectLst/>
                <a:latin typeface="Menlo" panose="020B0609030804020204" pitchFamily="49" charset="0"/>
              </a:rPr>
              <a:t>etc</a:t>
            </a:r>
            <a:r>
              <a:rPr lang="en-CA" dirty="0">
                <a:solidFill>
                  <a:srgbClr val="000000"/>
                </a:solidFill>
                <a:effectLst/>
                <a:latin typeface="Menlo" panose="020B0609030804020204" pitchFamily="49" charset="0"/>
              </a:rPr>
              <a:t>/</a:t>
            </a:r>
            <a:r>
              <a:rPr lang="en-CA" dirty="0" err="1">
                <a:solidFill>
                  <a:srgbClr val="000000"/>
                </a:solidFill>
                <a:effectLst/>
                <a:latin typeface="Menlo" panose="020B0609030804020204" pitchFamily="49" charset="0"/>
              </a:rPr>
              <a:t>fstab.postinstall</a:t>
            </a:r>
            <a:r>
              <a:rPr lang="en-CA" dirty="0">
                <a:solidFill>
                  <a:srgbClr val="000000"/>
                </a:solidFill>
                <a:effectLst/>
                <a:latin typeface="Menlo" panose="020B0609030804020204" pitchFamily="49" charset="0"/>
              </a:rPr>
              <a:t> </a:t>
            </a:r>
          </a:p>
          <a:p>
            <a:r>
              <a:rPr lang="en-CA" dirty="0">
                <a:effectLst/>
                <a:latin typeface="Helvetica" pitchFamily="2" charset="0"/>
              </a:rPr>
              <a:t>These partitions are loaded by the Volume Daemon during system </a:t>
            </a:r>
            <a:r>
              <a:rPr lang="en-CA" dirty="0" err="1">
                <a:effectLst/>
                <a:latin typeface="Helvetica" pitchFamily="2" charset="0"/>
              </a:rPr>
              <a:t>startup</a:t>
            </a:r>
            <a:r>
              <a:rPr lang="en-CA" dirty="0">
                <a:effectLst/>
                <a:latin typeface="Helvetica" pitchFamily="2" charset="0"/>
              </a:rPr>
              <a:t>, and provides the partitions which are to be mounted automatically.</a:t>
            </a:r>
          </a:p>
          <a:p>
            <a:endParaRPr lang="en-CA" dirty="0">
              <a:effectLst/>
              <a:latin typeface="Helvetica" pitchFamily="2"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effectLst/>
                <a:latin typeface="Helvetica" pitchFamily="2" charset="0"/>
              </a:rPr>
              <a:t>The kernel maintains a list of all supported filesystems in /proc/filesystems</a:t>
            </a:r>
          </a:p>
          <a:p>
            <a:endParaRPr lang="en-CA" dirty="0">
              <a:effectLst/>
              <a:latin typeface="Helvetica" pitchFamily="2" charset="0"/>
            </a:endParaRPr>
          </a:p>
          <a:p>
            <a:endParaRPr lang="en-CA" dirty="0">
              <a:effectLst/>
              <a:latin typeface="Helvetica" pitchFamily="2" charset="0"/>
            </a:endParaRPr>
          </a:p>
        </p:txBody>
      </p:sp>
    </p:spTree>
    <p:extLst>
      <p:ext uri="{BB962C8B-B14F-4D97-AF65-F5344CB8AC3E}">
        <p14:creationId xmlns:p14="http://schemas.microsoft.com/office/powerpoint/2010/main" val="1572447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995D-89E3-5733-0CBF-041DE03AB272}"/>
            </a:ext>
          </a:extLst>
        </p:cNvPr>
        <p:cNvGrpSpPr/>
        <p:nvPr/>
      </p:nvGrpSpPr>
      <p:grpSpPr>
        <a:xfrm>
          <a:off x="0" y="0"/>
          <a:ext cx="0" cy="0"/>
          <a:chOff x="0" y="0"/>
          <a:chExt cx="0" cy="0"/>
        </a:xfrm>
      </p:grpSpPr>
      <p:sp>
        <p:nvSpPr>
          <p:cNvPr id="159746" name="Rectangle 7">
            <a:extLst>
              <a:ext uri="{FF2B5EF4-FFF2-40B4-BE49-F238E27FC236}">
                <a16:creationId xmlns:a16="http://schemas.microsoft.com/office/drawing/2014/main" id="{7C7C0574-8CA1-2DE9-3C2B-910EE93286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fld id="{8D30B2D4-89DA-864E-B988-EA618B8D521F}" type="slidenum">
              <a:rPr lang="en-US" altLang="en-US" sz="1200"/>
              <a:pPr/>
              <a:t>44</a:t>
            </a:fld>
            <a:endParaRPr lang="en-US" altLang="en-US" sz="1200"/>
          </a:p>
        </p:txBody>
      </p:sp>
      <p:sp>
        <p:nvSpPr>
          <p:cNvPr id="159747" name="Rectangle 2">
            <a:extLst>
              <a:ext uri="{FF2B5EF4-FFF2-40B4-BE49-F238E27FC236}">
                <a16:creationId xmlns:a16="http://schemas.microsoft.com/office/drawing/2014/main" id="{15035E6A-399C-DE5F-1E0C-ED0BB442324C}"/>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DDEEAAC2-D8C0-3451-4E94-712F67ADE0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dirty="0">
              <a:effectLst/>
              <a:latin typeface="Helvetica" pitchFamily="2" charset="0"/>
            </a:endParaRPr>
          </a:p>
          <a:p>
            <a:r>
              <a:rPr lang="en-CA" dirty="0">
                <a:effectLst/>
                <a:latin typeface="Helvetica" pitchFamily="2" charset="0"/>
              </a:rPr>
              <a:t>your local Android device partition names can and likely will vary</a:t>
            </a:r>
          </a:p>
        </p:txBody>
      </p:sp>
    </p:spTree>
    <p:extLst>
      <p:ext uri="{BB962C8B-B14F-4D97-AF65-F5344CB8AC3E}">
        <p14:creationId xmlns:p14="http://schemas.microsoft.com/office/powerpoint/2010/main" val="1253265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5912677C-4268-45E2-73D6-F1FBCC190F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fld id="{8D30B2D4-89DA-864E-B988-EA618B8D521F}" type="slidenum">
              <a:rPr lang="en-US" altLang="en-US" sz="1200"/>
              <a:pPr/>
              <a:t>45</a:t>
            </a:fld>
            <a:endParaRPr lang="en-US" altLang="en-US" sz="1200"/>
          </a:p>
        </p:txBody>
      </p:sp>
      <p:sp>
        <p:nvSpPr>
          <p:cNvPr id="159747" name="Rectangle 2">
            <a:extLst>
              <a:ext uri="{FF2B5EF4-FFF2-40B4-BE49-F238E27FC236}">
                <a16:creationId xmlns:a16="http://schemas.microsoft.com/office/drawing/2014/main" id="{527F19D8-CB03-D368-AD23-4B3963B82D67}"/>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303DB55D-3282-C0B7-CED8-56EA7D8E5D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dirty="0">
                <a:effectLst/>
                <a:latin typeface="Helvetica" pitchFamily="2" charset="0"/>
              </a:rPr>
              <a:t>The most notable example is Qualcomm, whose MSM chipset (arguably the most popular) uses the partitions shown in table 2-2.</a:t>
            </a:r>
          </a:p>
        </p:txBody>
      </p:sp>
    </p:spTree>
    <p:extLst>
      <p:ext uri="{BB962C8B-B14F-4D97-AF65-F5344CB8AC3E}">
        <p14:creationId xmlns:p14="http://schemas.microsoft.com/office/powerpoint/2010/main" val="498916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5912677C-4268-45E2-73D6-F1FBCC190F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fld id="{8D30B2D4-89DA-864E-B988-EA618B8D521F}" type="slidenum">
              <a:rPr lang="en-US" altLang="en-US" sz="1200"/>
              <a:pPr/>
              <a:t>46</a:t>
            </a:fld>
            <a:endParaRPr lang="en-US" altLang="en-US" sz="1200"/>
          </a:p>
        </p:txBody>
      </p:sp>
      <p:sp>
        <p:nvSpPr>
          <p:cNvPr id="159747" name="Rectangle 2">
            <a:extLst>
              <a:ext uri="{FF2B5EF4-FFF2-40B4-BE49-F238E27FC236}">
                <a16:creationId xmlns:a16="http://schemas.microsoft.com/office/drawing/2014/main" id="{527F19D8-CB03-D368-AD23-4B3963B82D67}"/>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303DB55D-3282-C0B7-CED8-56EA7D8E5D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dirty="0">
                <a:effectLst/>
                <a:latin typeface="Helvetica" pitchFamily="2" charset="0"/>
              </a:rPr>
              <a:t>The rest of the partitions (i.e., other than Android Standard Partitions boot, cache, recovery, system, </a:t>
            </a:r>
            <a:r>
              <a:rPr lang="en-CA" dirty="0" err="1">
                <a:effectLst/>
                <a:latin typeface="Helvetica" pitchFamily="2" charset="0"/>
              </a:rPr>
              <a:t>userdata</a:t>
            </a:r>
            <a:r>
              <a:rPr lang="en-CA" dirty="0">
                <a:effectLst/>
                <a:latin typeface="Helvetica" pitchFamily="2" charset="0"/>
              </a:rPr>
              <a:t> as well as chipset specific partitions) found on an Android device are specific to vendors, who use custom partitions for their own purposes, mostly device configuration maintenance or upgrade operations. The formatting used is often proprietary</a:t>
            </a:r>
          </a:p>
        </p:txBody>
      </p:sp>
    </p:spTree>
    <p:extLst>
      <p:ext uri="{BB962C8B-B14F-4D97-AF65-F5344CB8AC3E}">
        <p14:creationId xmlns:p14="http://schemas.microsoft.com/office/powerpoint/2010/main" val="3918473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2AC24-5528-E1C7-BB81-62C249D20508}"/>
            </a:ext>
          </a:extLst>
        </p:cNvPr>
        <p:cNvGrpSpPr/>
        <p:nvPr/>
      </p:nvGrpSpPr>
      <p:grpSpPr>
        <a:xfrm>
          <a:off x="0" y="0"/>
          <a:ext cx="0" cy="0"/>
          <a:chOff x="0" y="0"/>
          <a:chExt cx="0" cy="0"/>
        </a:xfrm>
      </p:grpSpPr>
      <p:sp>
        <p:nvSpPr>
          <p:cNvPr id="159746" name="Rectangle 7">
            <a:extLst>
              <a:ext uri="{FF2B5EF4-FFF2-40B4-BE49-F238E27FC236}">
                <a16:creationId xmlns:a16="http://schemas.microsoft.com/office/drawing/2014/main" id="{E7DEE542-C6D8-FA45-F054-7F8649A9D3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fld id="{8D30B2D4-89DA-864E-B988-EA618B8D521F}" type="slidenum">
              <a:rPr lang="en-US" altLang="en-US" sz="1200"/>
              <a:pPr/>
              <a:t>47</a:t>
            </a:fld>
            <a:endParaRPr lang="en-US" altLang="en-US" sz="1200"/>
          </a:p>
        </p:txBody>
      </p:sp>
      <p:sp>
        <p:nvSpPr>
          <p:cNvPr id="159747" name="Rectangle 2">
            <a:extLst>
              <a:ext uri="{FF2B5EF4-FFF2-40B4-BE49-F238E27FC236}">
                <a16:creationId xmlns:a16="http://schemas.microsoft.com/office/drawing/2014/main" id="{FE2D9EFE-73B0-D047-63E4-D05ED86FF14D}"/>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5773C8A7-698A-5505-01DA-930B006E26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dirty="0">
                <a:effectLst/>
                <a:latin typeface="Helvetica" pitchFamily="2" charset="0"/>
              </a:rPr>
              <a:t>The rest of the partitions (i.e., other than Android Standard Partitions boot, cache, recovery, system, </a:t>
            </a:r>
            <a:r>
              <a:rPr lang="en-CA" dirty="0" err="1">
                <a:effectLst/>
                <a:latin typeface="Helvetica" pitchFamily="2" charset="0"/>
              </a:rPr>
              <a:t>userdata</a:t>
            </a:r>
            <a:r>
              <a:rPr lang="en-CA" dirty="0">
                <a:effectLst/>
                <a:latin typeface="Helvetica" pitchFamily="2" charset="0"/>
              </a:rPr>
              <a:t> as well as chipset specific partitions) found on an Android device are specific to vendors, who use custom partitions for their own purposes, mostly device configuration maintenance or upgrade operations. The formatting used is often proprietary</a:t>
            </a:r>
          </a:p>
        </p:txBody>
      </p:sp>
    </p:spTree>
    <p:extLst>
      <p:ext uri="{BB962C8B-B14F-4D97-AF65-F5344CB8AC3E}">
        <p14:creationId xmlns:p14="http://schemas.microsoft.com/office/powerpoint/2010/main" val="2073304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5912677C-4268-45E2-73D6-F1FBCC190F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fld id="{8D30B2D4-89DA-864E-B988-EA618B8D521F}" type="slidenum">
              <a:rPr lang="en-US" altLang="en-US" sz="1200"/>
              <a:pPr/>
              <a:t>48</a:t>
            </a:fld>
            <a:endParaRPr lang="en-US" altLang="en-US" sz="1200"/>
          </a:p>
        </p:txBody>
      </p:sp>
      <p:sp>
        <p:nvSpPr>
          <p:cNvPr id="159747" name="Rectangle 2">
            <a:extLst>
              <a:ext uri="{FF2B5EF4-FFF2-40B4-BE49-F238E27FC236}">
                <a16:creationId xmlns:a16="http://schemas.microsoft.com/office/drawing/2014/main" id="{527F19D8-CB03-D368-AD23-4B3963B82D67}"/>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303DB55D-3282-C0B7-CED8-56EA7D8E5D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dirty="0">
              <a:effectLst/>
              <a:latin typeface="Helvetica" pitchFamily="2" charset="0"/>
            </a:endParaRPr>
          </a:p>
          <a:p>
            <a:r>
              <a:rPr lang="en-CA" b="1" i="1" dirty="0">
                <a:effectLst/>
                <a:latin typeface="Helvetica" pitchFamily="2" charset="0"/>
              </a:rPr>
              <a:t> </a:t>
            </a:r>
            <a:r>
              <a:rPr lang="en-CA" b="1" i="1" dirty="0" err="1">
                <a:effectLst/>
                <a:latin typeface="Helvetica" pitchFamily="2" charset="0"/>
              </a:rPr>
              <a:t>df</a:t>
            </a:r>
            <a:r>
              <a:rPr lang="en-CA" b="1" i="1" dirty="0">
                <a:effectLst/>
                <a:latin typeface="Helvetica" pitchFamily="2" charset="0"/>
              </a:rPr>
              <a:t> –H</a:t>
            </a:r>
          </a:p>
          <a:p>
            <a:r>
              <a:rPr lang="en-CA" dirty="0">
                <a:effectLst/>
                <a:latin typeface="Helvetica" pitchFamily="2" charset="0"/>
              </a:rPr>
              <a:t>Type the above command on your device shell</a:t>
            </a:r>
          </a:p>
          <a:p>
            <a:r>
              <a:rPr lang="en-CA" dirty="0">
                <a:effectLst/>
                <a:latin typeface="Helvetica" pitchFamily="2" charset="0"/>
              </a:rPr>
              <a:t>Check Google to read the manual for the </a:t>
            </a:r>
            <a:r>
              <a:rPr lang="en-CA" dirty="0" err="1">
                <a:effectLst/>
                <a:latin typeface="Helvetica" pitchFamily="2" charset="0"/>
              </a:rPr>
              <a:t>df</a:t>
            </a:r>
            <a:r>
              <a:rPr lang="en-CA" dirty="0">
                <a:effectLst/>
                <a:latin typeface="Helvetica" pitchFamily="2" charset="0"/>
              </a:rPr>
              <a:t> command</a:t>
            </a:r>
          </a:p>
        </p:txBody>
      </p:sp>
    </p:spTree>
    <p:extLst>
      <p:ext uri="{BB962C8B-B14F-4D97-AF65-F5344CB8AC3E}">
        <p14:creationId xmlns:p14="http://schemas.microsoft.com/office/powerpoint/2010/main" val="2868764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D0F96-D679-7304-2909-4E3A8AED2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5C439-E754-DE4A-0966-9BB39239AE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9D436-6AC6-C54F-4CBD-77B8F6F06ABB}"/>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610B58E4-C11A-57B9-0445-EBD76324AA5F}"/>
              </a:ext>
            </a:extLst>
          </p:cNvPr>
          <p:cNvSpPr>
            <a:spLocks noGrp="1"/>
          </p:cNvSpPr>
          <p:nvPr>
            <p:ph type="sldNum" sz="quarter" idx="5"/>
          </p:nvPr>
        </p:nvSpPr>
        <p:spPr/>
        <p:txBody>
          <a:bodyPr/>
          <a:lstStyle/>
          <a:p>
            <a:fld id="{8CCC4163-08C3-E345-8E96-BF3AA2EC7DFC}" type="slidenum">
              <a:rPr lang="en-US" altLang="en-US" smtClean="0"/>
              <a:pPr/>
              <a:t>49</a:t>
            </a:fld>
            <a:endParaRPr lang="en-US" altLang="en-US"/>
          </a:p>
        </p:txBody>
      </p:sp>
    </p:spTree>
    <p:extLst>
      <p:ext uri="{BB962C8B-B14F-4D97-AF65-F5344CB8AC3E}">
        <p14:creationId xmlns:p14="http://schemas.microsoft.com/office/powerpoint/2010/main" val="115588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endParaRPr lang="en-CA"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50</a:t>
            </a:fld>
            <a:endParaRPr lang="en-US" altLang="en-US"/>
          </a:p>
        </p:txBody>
      </p:sp>
    </p:spTree>
    <p:extLst>
      <p:ext uri="{BB962C8B-B14F-4D97-AF65-F5344CB8AC3E}">
        <p14:creationId xmlns:p14="http://schemas.microsoft.com/office/powerpoint/2010/main" val="3646782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Aft>
                <a:spcPts val="600"/>
              </a:spcAft>
              <a:buFont typeface="Arial" panose="020B0604020202020204" pitchFamily="34" charset="0"/>
              <a:buChar char="•"/>
            </a:pPr>
            <a:endParaRPr lang="en-CA"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51</a:t>
            </a:fld>
            <a:endParaRPr lang="en-US" altLang="en-US"/>
          </a:p>
        </p:txBody>
      </p:sp>
    </p:spTree>
    <p:extLst>
      <p:ext uri="{BB962C8B-B14F-4D97-AF65-F5344CB8AC3E}">
        <p14:creationId xmlns:p14="http://schemas.microsoft.com/office/powerpoint/2010/main" val="80888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the root filesystem image cannot be easily modified because the root filesystem contains the most important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effectLst/>
                <a:latin typeface="Helvetica" pitchFamily="2" charset="0"/>
              </a:rPr>
              <a:t>component of the system in the /</a:t>
            </a:r>
            <a:r>
              <a:rPr lang="en-CA" dirty="0" err="1">
                <a:effectLst/>
                <a:latin typeface="Helvetica" pitchFamily="2" charset="0"/>
              </a:rPr>
              <a:t>init</a:t>
            </a:r>
            <a:r>
              <a:rPr lang="en-CA" dirty="0">
                <a:effectLst/>
                <a:latin typeface="Helvetica" pitchFamily="2" charset="0"/>
              </a:rPr>
              <a:t> directory which runs as root, and controls the system </a:t>
            </a:r>
            <a:r>
              <a:rPr lang="en-CA" dirty="0" err="1">
                <a:effectLst/>
                <a:latin typeface="Helvetica" pitchFamily="2" charset="0"/>
              </a:rPr>
              <a:t>startup</a:t>
            </a:r>
            <a:r>
              <a:rPr lang="en-CA" dirty="0">
                <a:effectLst/>
                <a:latin typeface="Helvetica" pitchFamily="2" charset="0"/>
              </a:rPr>
              <a:t>.</a:t>
            </a:r>
          </a:p>
          <a:p>
            <a:endParaRPr lang="en-CA" dirty="0">
              <a:effectLst/>
              <a:latin typeface="Helvetica" pitchFamily="2" charset="0"/>
            </a:endParaRPr>
          </a:p>
          <a:p>
            <a:endParaRPr lang="en-CA" dirty="0">
              <a:effectLst/>
              <a:latin typeface="Helvetica" pitchFamily="2" charset="0"/>
            </a:endParaRPr>
          </a:p>
          <a:p>
            <a:pPr marL="457200" marR="0" lvl="0" indent="-457200" algn="l" defTabSz="914400" rtl="0" eaLnBrk="0" fontAlgn="base" latinLnBrk="0" hangingPunct="0">
              <a:lnSpc>
                <a:spcPct val="100000"/>
              </a:lnSpc>
              <a:spcBef>
                <a:spcPct val="30000"/>
              </a:spcBef>
              <a:spcAft>
                <a:spcPts val="600"/>
              </a:spcAft>
              <a:buClrTx/>
              <a:buSzTx/>
              <a:buFont typeface="Arial" panose="020B0604020202020204" pitchFamily="34" charset="0"/>
              <a:buChar char="•"/>
              <a:tabLst/>
              <a:defRPr/>
            </a:pPr>
            <a:endParaRPr lang="en-CA" dirty="0">
              <a:effectLst/>
              <a:latin typeface="Helvetica" pitchFamily="2" charset="0"/>
            </a:endParaRPr>
          </a:p>
          <a:p>
            <a:pPr marL="457200" indent="-457200">
              <a:spcAft>
                <a:spcPts val="600"/>
              </a:spcAft>
              <a:buFont typeface="Arial" panose="020B0604020202020204" pitchFamily="34" charset="0"/>
              <a:buChar char="•"/>
            </a:pPr>
            <a:endParaRPr lang="en-CA"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52</a:t>
            </a:fld>
            <a:endParaRPr lang="en-US" altLang="en-US"/>
          </a:p>
        </p:txBody>
      </p:sp>
    </p:spTree>
    <p:extLst>
      <p:ext uri="{BB962C8B-B14F-4D97-AF65-F5344CB8AC3E}">
        <p14:creationId xmlns:p14="http://schemas.microsoft.com/office/powerpoint/2010/main" val="3951399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6</a:t>
            </a:fld>
            <a:endParaRPr lang="en-US" altLang="en-US"/>
          </a:p>
        </p:txBody>
      </p:sp>
    </p:spTree>
    <p:extLst>
      <p:ext uri="{BB962C8B-B14F-4D97-AF65-F5344CB8AC3E}">
        <p14:creationId xmlns:p14="http://schemas.microsoft.com/office/powerpoint/2010/main" val="21435421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1DC57-3D04-4278-28F0-895CB5EE9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68AAE6-0EA3-7F3B-9088-3F24C9BD3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C2F81B-8AF2-4C5C-1554-1FCFC4D963C9}"/>
              </a:ext>
            </a:extLst>
          </p:cNvPr>
          <p:cNvSpPr>
            <a:spLocks noGrp="1"/>
          </p:cNvSpPr>
          <p:nvPr>
            <p:ph type="body" idx="1"/>
          </p:nvPr>
        </p:nvSpPr>
        <p:spPr/>
        <p:txBody>
          <a:bodyPr/>
          <a:lstStyle/>
          <a:p>
            <a:r>
              <a:rPr lang="en-CA" dirty="0">
                <a:effectLst/>
                <a:latin typeface="Helvetica" pitchFamily="2" charset="0"/>
              </a:rPr>
              <a:t>the root filesystem image cannot be easily modified because the root filesystem contains the most important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effectLst/>
                <a:latin typeface="Helvetica" pitchFamily="2" charset="0"/>
              </a:rPr>
              <a:t>component of the system in the /</a:t>
            </a:r>
            <a:r>
              <a:rPr lang="en-CA" dirty="0" err="1">
                <a:effectLst/>
                <a:latin typeface="Helvetica" pitchFamily="2" charset="0"/>
              </a:rPr>
              <a:t>init</a:t>
            </a:r>
            <a:r>
              <a:rPr lang="en-CA" dirty="0">
                <a:effectLst/>
                <a:latin typeface="Helvetica" pitchFamily="2" charset="0"/>
              </a:rPr>
              <a:t> directory which runs as root, and controls the system </a:t>
            </a:r>
            <a:r>
              <a:rPr lang="en-CA" dirty="0" err="1">
                <a:effectLst/>
                <a:latin typeface="Helvetica" pitchFamily="2" charset="0"/>
              </a:rPr>
              <a:t>startup</a:t>
            </a:r>
            <a:r>
              <a:rPr lang="en-CA" dirty="0">
                <a:effectLst/>
                <a:latin typeface="Helvetica" pitchFamily="2" charset="0"/>
              </a:rPr>
              <a:t>.</a:t>
            </a:r>
          </a:p>
          <a:p>
            <a:endParaRPr lang="en-CA" dirty="0">
              <a:effectLst/>
              <a:latin typeface="Helvetica" pitchFamily="2" charset="0"/>
            </a:endParaRPr>
          </a:p>
          <a:p>
            <a:endParaRPr lang="en-CA" dirty="0">
              <a:effectLst/>
              <a:latin typeface="Helvetica" pitchFamily="2" charset="0"/>
            </a:endParaRPr>
          </a:p>
          <a:p>
            <a:pPr marL="457200" marR="0" lvl="0" indent="-457200" algn="l" defTabSz="914400" rtl="0" eaLnBrk="0" fontAlgn="base" latinLnBrk="0" hangingPunct="0">
              <a:lnSpc>
                <a:spcPct val="100000"/>
              </a:lnSpc>
              <a:spcBef>
                <a:spcPct val="30000"/>
              </a:spcBef>
              <a:spcAft>
                <a:spcPts val="600"/>
              </a:spcAft>
              <a:buClrTx/>
              <a:buSzTx/>
              <a:buFont typeface="Arial" panose="020B0604020202020204" pitchFamily="34" charset="0"/>
              <a:buChar char="•"/>
              <a:tabLst/>
              <a:defRPr/>
            </a:pPr>
            <a:endParaRPr lang="en-CA" dirty="0">
              <a:effectLst/>
              <a:latin typeface="Helvetica" pitchFamily="2" charset="0"/>
            </a:endParaRPr>
          </a:p>
          <a:p>
            <a:pPr marL="457200" indent="-457200">
              <a:spcAft>
                <a:spcPts val="600"/>
              </a:spcAft>
              <a:buFont typeface="Arial" panose="020B0604020202020204" pitchFamily="34" charset="0"/>
              <a:buChar char="•"/>
            </a:pPr>
            <a:endParaRPr lang="en-CA" dirty="0">
              <a:solidFill>
                <a:schemeClr val="accent2"/>
              </a:solidFill>
            </a:endParaRPr>
          </a:p>
        </p:txBody>
      </p:sp>
      <p:sp>
        <p:nvSpPr>
          <p:cNvPr id="4" name="Slide Number Placeholder 3">
            <a:extLst>
              <a:ext uri="{FF2B5EF4-FFF2-40B4-BE49-F238E27FC236}">
                <a16:creationId xmlns:a16="http://schemas.microsoft.com/office/drawing/2014/main" id="{73941933-CF66-E461-3B85-230E2E35B0A2}"/>
              </a:ext>
            </a:extLst>
          </p:cNvPr>
          <p:cNvSpPr>
            <a:spLocks noGrp="1"/>
          </p:cNvSpPr>
          <p:nvPr>
            <p:ph type="sldNum" sz="quarter" idx="5"/>
          </p:nvPr>
        </p:nvSpPr>
        <p:spPr/>
        <p:txBody>
          <a:bodyPr/>
          <a:lstStyle/>
          <a:p>
            <a:fld id="{8CCC4163-08C3-E345-8E96-BF3AA2EC7DFC}" type="slidenum">
              <a:rPr lang="en-US" altLang="en-US" smtClean="0"/>
              <a:pPr/>
              <a:t>53</a:t>
            </a:fld>
            <a:endParaRPr lang="en-US" altLang="en-US"/>
          </a:p>
        </p:txBody>
      </p:sp>
    </p:spTree>
    <p:extLst>
      <p:ext uri="{BB962C8B-B14F-4D97-AF65-F5344CB8AC3E}">
        <p14:creationId xmlns:p14="http://schemas.microsoft.com/office/powerpoint/2010/main" val="16886058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3D4AA-9E92-18E1-7599-ED923B2CE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7B5B8D-41F7-F7C2-3C4D-21008B7AC6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4D447-5AAF-F4A7-E746-A7D67122B379}"/>
              </a:ext>
            </a:extLst>
          </p:cNvPr>
          <p:cNvSpPr>
            <a:spLocks noGrp="1"/>
          </p:cNvSpPr>
          <p:nvPr>
            <p:ph type="body" idx="1"/>
          </p:nvPr>
        </p:nvSpPr>
        <p:spPr/>
        <p:txBody>
          <a:bodyPr/>
          <a:lstStyle/>
          <a:p>
            <a:r>
              <a:rPr lang="en-CA" dirty="0">
                <a:effectLst/>
                <a:latin typeface="Helvetica" pitchFamily="2" charset="0"/>
              </a:rPr>
              <a:t>the root filesystem image cannot be easily modified because the root filesystem contains the most important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effectLst/>
                <a:latin typeface="Helvetica" pitchFamily="2" charset="0"/>
              </a:rPr>
              <a:t>component of the system in the /</a:t>
            </a:r>
            <a:r>
              <a:rPr lang="en-CA" dirty="0" err="1">
                <a:effectLst/>
                <a:latin typeface="Helvetica" pitchFamily="2" charset="0"/>
              </a:rPr>
              <a:t>init</a:t>
            </a:r>
            <a:r>
              <a:rPr lang="en-CA" dirty="0">
                <a:effectLst/>
                <a:latin typeface="Helvetica" pitchFamily="2" charset="0"/>
              </a:rPr>
              <a:t> directory which runs as root, and controls the system </a:t>
            </a:r>
            <a:r>
              <a:rPr lang="en-CA" dirty="0" err="1">
                <a:effectLst/>
                <a:latin typeface="Helvetica" pitchFamily="2" charset="0"/>
              </a:rPr>
              <a:t>startup</a:t>
            </a:r>
            <a:r>
              <a:rPr lang="en-CA" dirty="0">
                <a:effectLst/>
                <a:latin typeface="Helvetica" pitchFamily="2" charset="0"/>
              </a:rPr>
              <a:t>.</a:t>
            </a:r>
          </a:p>
          <a:p>
            <a:endParaRPr lang="en-CA" dirty="0">
              <a:effectLst/>
              <a:latin typeface="Helvetica" pitchFamily="2" charset="0"/>
            </a:endParaRPr>
          </a:p>
          <a:p>
            <a:endParaRPr lang="en-CA" dirty="0">
              <a:effectLst/>
              <a:latin typeface="Helvetica" pitchFamily="2" charset="0"/>
            </a:endParaRPr>
          </a:p>
          <a:p>
            <a:pPr marL="457200" marR="0" lvl="0" indent="-457200" algn="l" defTabSz="914400" rtl="0" eaLnBrk="0" fontAlgn="base" latinLnBrk="0" hangingPunct="0">
              <a:lnSpc>
                <a:spcPct val="100000"/>
              </a:lnSpc>
              <a:spcBef>
                <a:spcPct val="30000"/>
              </a:spcBef>
              <a:spcAft>
                <a:spcPts val="600"/>
              </a:spcAft>
              <a:buClrTx/>
              <a:buSzTx/>
              <a:buFont typeface="Arial" panose="020B0604020202020204" pitchFamily="34" charset="0"/>
              <a:buChar char="•"/>
              <a:tabLst/>
              <a:defRPr/>
            </a:pPr>
            <a:endParaRPr lang="en-CA" dirty="0">
              <a:effectLst/>
              <a:latin typeface="Helvetica" pitchFamily="2" charset="0"/>
            </a:endParaRPr>
          </a:p>
          <a:p>
            <a:pPr marL="457200" indent="-457200">
              <a:spcAft>
                <a:spcPts val="600"/>
              </a:spcAft>
              <a:buFont typeface="Arial" panose="020B0604020202020204" pitchFamily="34" charset="0"/>
              <a:buChar char="•"/>
            </a:pPr>
            <a:endParaRPr lang="en-CA" dirty="0">
              <a:solidFill>
                <a:schemeClr val="accent2"/>
              </a:solidFill>
            </a:endParaRPr>
          </a:p>
        </p:txBody>
      </p:sp>
      <p:sp>
        <p:nvSpPr>
          <p:cNvPr id="4" name="Slide Number Placeholder 3">
            <a:extLst>
              <a:ext uri="{FF2B5EF4-FFF2-40B4-BE49-F238E27FC236}">
                <a16:creationId xmlns:a16="http://schemas.microsoft.com/office/drawing/2014/main" id="{6A8082D3-AD83-152E-0AB3-01C081D72ABB}"/>
              </a:ext>
            </a:extLst>
          </p:cNvPr>
          <p:cNvSpPr>
            <a:spLocks noGrp="1"/>
          </p:cNvSpPr>
          <p:nvPr>
            <p:ph type="sldNum" sz="quarter" idx="5"/>
          </p:nvPr>
        </p:nvSpPr>
        <p:spPr/>
        <p:txBody>
          <a:bodyPr/>
          <a:lstStyle/>
          <a:p>
            <a:fld id="{8CCC4163-08C3-E345-8E96-BF3AA2EC7DFC}" type="slidenum">
              <a:rPr lang="en-US" altLang="en-US" smtClean="0"/>
              <a:pPr/>
              <a:t>54</a:t>
            </a:fld>
            <a:endParaRPr lang="en-US" altLang="en-US"/>
          </a:p>
        </p:txBody>
      </p:sp>
    </p:spTree>
    <p:extLst>
      <p:ext uri="{BB962C8B-B14F-4D97-AF65-F5344CB8AC3E}">
        <p14:creationId xmlns:p14="http://schemas.microsoft.com/office/powerpoint/2010/main" val="2488228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pitchFamily="2" charset="0"/>
              </a:rPr>
              <a:t>Table 2-7 shows the contents of the the /system partition you can expect on any Android device:</a:t>
            </a:r>
          </a:p>
          <a:p>
            <a:pPr marL="457200" indent="-457200">
              <a:spcAft>
                <a:spcPts val="600"/>
              </a:spcAft>
              <a:buFont typeface="Arial" panose="020B0604020202020204" pitchFamily="34" charset="0"/>
              <a:buChar char="•"/>
            </a:pPr>
            <a:endParaRPr lang="en-CA" dirty="0">
              <a:solidFill>
                <a:schemeClr val="accent2"/>
              </a:solidFill>
            </a:endParaRPr>
          </a:p>
          <a:p>
            <a:pPr marL="171450" marR="0" lvl="0" indent="-171450" algn="l" defTabSz="914400" rtl="0" eaLnBrk="0" fontAlgn="base" latinLnBrk="0" hangingPunct="0">
              <a:lnSpc>
                <a:spcPct val="100000"/>
              </a:lnSpc>
              <a:spcBef>
                <a:spcPct val="30000"/>
              </a:spcBef>
              <a:spcAft>
                <a:spcPts val="600"/>
              </a:spcAft>
              <a:buClrTx/>
              <a:buSzTx/>
              <a:buFont typeface="Arial" panose="020B0604020202020204" pitchFamily="34" charset="0"/>
              <a:buChar char="•"/>
              <a:tabLst/>
              <a:defRPr/>
            </a:pPr>
            <a:r>
              <a:rPr lang="en-CA" dirty="0">
                <a:solidFill>
                  <a:schemeClr val="accent2"/>
                </a:solidFill>
              </a:rPr>
              <a:t>The </a:t>
            </a:r>
            <a:r>
              <a:rPr lang="en-CA" b="1" i="1" dirty="0">
                <a:solidFill>
                  <a:schemeClr val="accent2"/>
                </a:solidFill>
              </a:rPr>
              <a:t>/system </a:t>
            </a:r>
            <a:r>
              <a:rPr lang="en-CA" dirty="0">
                <a:solidFill>
                  <a:schemeClr val="accent2"/>
                </a:solidFill>
              </a:rPr>
              <a:t>partition is the home of all Android components, as provided by Google and/or the system vendor. The directory and its contents are owned by </a:t>
            </a:r>
            <a:r>
              <a:rPr lang="en-CA" dirty="0" err="1">
                <a:solidFill>
                  <a:schemeClr val="accent2"/>
                </a:solidFill>
              </a:rPr>
              <a:t>root:root</a:t>
            </a:r>
            <a:r>
              <a:rPr lang="en-CA" dirty="0">
                <a:solidFill>
                  <a:schemeClr val="accent2"/>
                </a:solidFill>
              </a:rPr>
              <a:t>, and all have permissions of 0755 (</a:t>
            </a:r>
            <a:r>
              <a:rPr lang="en-CA" dirty="0" err="1">
                <a:solidFill>
                  <a:schemeClr val="accent2"/>
                </a:solidFill>
              </a:rPr>
              <a:t>rwxr</a:t>
            </a:r>
            <a:r>
              <a:rPr lang="en-CA" dirty="0">
                <a:solidFill>
                  <a:schemeClr val="accent2"/>
                </a:solidFill>
              </a:rPr>
              <a:t>-</a:t>
            </a:r>
            <a:r>
              <a:rPr lang="en-CA" dirty="0" err="1">
                <a:solidFill>
                  <a:schemeClr val="accent2"/>
                </a:solidFill>
              </a:rPr>
              <a:t>xr</a:t>
            </a:r>
            <a:r>
              <a:rPr lang="en-CA" dirty="0">
                <a:solidFill>
                  <a:schemeClr val="accent2"/>
                </a:solidFill>
              </a:rPr>
              <a:t>-x), but the filesystem is mounted read-only.</a:t>
            </a:r>
          </a:p>
          <a:p>
            <a:pPr marL="171450" indent="-171450">
              <a:spcAft>
                <a:spcPts val="600"/>
              </a:spcAft>
              <a:buFont typeface="Arial" panose="020B0604020202020204" pitchFamily="34" charset="0"/>
              <a:buChar char="•"/>
            </a:pPr>
            <a:r>
              <a:rPr lang="en-CA" dirty="0">
                <a:effectLst/>
                <a:latin typeface="Helvetica" pitchFamily="2" charset="0"/>
              </a:rPr>
              <a:t>In practice vendors and carriers sometimes add their own apps and (rarely) directories, rather than in /vendor, which is the location designed for that.</a:t>
            </a:r>
          </a:p>
          <a:p>
            <a:pPr marL="457200" indent="-457200">
              <a:spcAft>
                <a:spcPts val="600"/>
              </a:spcAft>
              <a:buFont typeface="Arial" panose="020B0604020202020204" pitchFamily="34" charset="0"/>
              <a:buChar char="•"/>
            </a:pPr>
            <a:endParaRPr lang="en-CA" dirty="0">
              <a:solidFill>
                <a:schemeClr val="accent2"/>
              </a:solidFill>
            </a:endParaRPr>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55</a:t>
            </a:fld>
            <a:endParaRPr lang="en-US" altLang="en-US"/>
          </a:p>
        </p:txBody>
      </p:sp>
    </p:spTree>
    <p:extLst>
      <p:ext uri="{BB962C8B-B14F-4D97-AF65-F5344CB8AC3E}">
        <p14:creationId xmlns:p14="http://schemas.microsoft.com/office/powerpoint/2010/main" val="2906197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5912677C-4268-45E2-73D6-F1FBCC190F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fld id="{8D30B2D4-89DA-864E-B988-EA618B8D521F}" type="slidenum">
              <a:rPr lang="en-US" altLang="en-US" sz="1200"/>
              <a:pPr/>
              <a:t>56</a:t>
            </a:fld>
            <a:endParaRPr lang="en-US" altLang="en-US" sz="1200"/>
          </a:p>
        </p:txBody>
      </p:sp>
      <p:sp>
        <p:nvSpPr>
          <p:cNvPr id="159747" name="Rectangle 2">
            <a:extLst>
              <a:ext uri="{FF2B5EF4-FFF2-40B4-BE49-F238E27FC236}">
                <a16:creationId xmlns:a16="http://schemas.microsoft.com/office/drawing/2014/main" id="{527F19D8-CB03-D368-AD23-4B3963B82D67}"/>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303DB55D-3282-C0B7-CED8-56EA7D8E5D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s-MX" altLang="en-US" dirty="0">
                <a:latin typeface="Times" pitchFamily="2" charset="0"/>
              </a:rPr>
              <a:t>We will discuss Inference after discussing linear regression</a:t>
            </a:r>
          </a:p>
        </p:txBody>
      </p:sp>
    </p:spTree>
    <p:extLst>
      <p:ext uri="{BB962C8B-B14F-4D97-AF65-F5344CB8AC3E}">
        <p14:creationId xmlns:p14="http://schemas.microsoft.com/office/powerpoint/2010/main" val="4147017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7</a:t>
            </a:fld>
            <a:endParaRPr lang="en-US" altLang="en-US"/>
          </a:p>
        </p:txBody>
      </p:sp>
    </p:spTree>
    <p:extLst>
      <p:ext uri="{BB962C8B-B14F-4D97-AF65-F5344CB8AC3E}">
        <p14:creationId xmlns:p14="http://schemas.microsoft.com/office/powerpoint/2010/main" val="848317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8</a:t>
            </a:fld>
            <a:endParaRPr lang="en-US" altLang="en-US"/>
          </a:p>
        </p:txBody>
      </p:sp>
    </p:spTree>
    <p:extLst>
      <p:ext uri="{BB962C8B-B14F-4D97-AF65-F5344CB8AC3E}">
        <p14:creationId xmlns:p14="http://schemas.microsoft.com/office/powerpoint/2010/main" val="3783816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9</a:t>
            </a:fld>
            <a:endParaRPr lang="en-US" altLang="en-US"/>
          </a:p>
        </p:txBody>
      </p:sp>
    </p:spTree>
    <p:extLst>
      <p:ext uri="{BB962C8B-B14F-4D97-AF65-F5344CB8AC3E}">
        <p14:creationId xmlns:p14="http://schemas.microsoft.com/office/powerpoint/2010/main" val="411418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C4163-08C3-E345-8E96-BF3AA2EC7DFC}" type="slidenum">
              <a:rPr lang="en-US" altLang="en-US" smtClean="0"/>
              <a:pPr/>
              <a:t>11</a:t>
            </a:fld>
            <a:endParaRPr lang="en-US" altLang="en-US"/>
          </a:p>
        </p:txBody>
      </p:sp>
    </p:spTree>
    <p:extLst>
      <p:ext uri="{BB962C8B-B14F-4D97-AF65-F5344CB8AC3E}">
        <p14:creationId xmlns:p14="http://schemas.microsoft.com/office/powerpoint/2010/main" val="122868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0834" name="Rectangle 2"/>
          <p:cNvSpPr>
            <a:spLocks noGrp="1" noChangeArrowheads="1"/>
          </p:cNvSpPr>
          <p:nvPr>
            <p:ph type="ctrTitle"/>
          </p:nvPr>
        </p:nvSpPr>
        <p:spPr>
          <a:xfrm>
            <a:off x="381000" y="1371600"/>
            <a:ext cx="3657600" cy="1143000"/>
          </a:xfrm>
        </p:spPr>
        <p:txBody>
          <a:bodyPr/>
          <a:lstStyle>
            <a:lvl1pPr>
              <a:defRPr b="1">
                <a:solidFill>
                  <a:schemeClr val="accent2"/>
                </a:solidFill>
              </a:defRPr>
            </a:lvl1pPr>
          </a:lstStyle>
          <a:p>
            <a:r>
              <a:rPr lang="en-US" dirty="0"/>
              <a:t>Click to edit Master title style</a:t>
            </a:r>
          </a:p>
        </p:txBody>
      </p:sp>
      <p:sp>
        <p:nvSpPr>
          <p:cNvPr id="120835" name="Rectangle 3"/>
          <p:cNvSpPr>
            <a:spLocks noGrp="1" noChangeArrowheads="1"/>
          </p:cNvSpPr>
          <p:nvPr>
            <p:ph type="subTitle" idx="1"/>
          </p:nvPr>
        </p:nvSpPr>
        <p:spPr>
          <a:xfrm>
            <a:off x="381000" y="3276600"/>
            <a:ext cx="3657600" cy="1752600"/>
          </a:xfrm>
        </p:spPr>
        <p:txBody>
          <a:bodyPr/>
          <a:lstStyle>
            <a:lvl1pPr marL="0" indent="0">
              <a:buFontTx/>
              <a:buNone/>
              <a:defRPr>
                <a:solidFill>
                  <a:srgbClr val="CC3300"/>
                </a:solidFill>
              </a:defRPr>
            </a:lvl1pPr>
          </a:lstStyle>
          <a:p>
            <a:r>
              <a:rPr lang="en-US"/>
              <a:t>Click to edit Master subtitle style</a:t>
            </a:r>
          </a:p>
        </p:txBody>
      </p:sp>
    </p:spTree>
    <p:extLst>
      <p:ext uri="{BB962C8B-B14F-4D97-AF65-F5344CB8AC3E}">
        <p14:creationId xmlns:p14="http://schemas.microsoft.com/office/powerpoint/2010/main" val="3266508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99D21CF-E58C-0595-E95C-5AE9478B33BC}"/>
              </a:ext>
            </a:extLst>
          </p:cNvPr>
          <p:cNvSpPr>
            <a:spLocks noGrp="1" noChangeArrowheads="1"/>
          </p:cNvSpPr>
          <p:nvPr>
            <p:ph type="ftr" sz="quarter" idx="10"/>
          </p:nvPr>
        </p:nvSpPr>
        <p:spPr>
          <a:ln/>
        </p:spPr>
        <p:txBody>
          <a:bodyPr/>
          <a:lstStyle>
            <a:lvl1pPr>
              <a:defRPr/>
            </a:lvl1pPr>
          </a:lstStyle>
          <a:p>
            <a:pPr>
              <a:defRPr/>
            </a:pPr>
            <a:r>
              <a:rPr lang="en-US"/>
              <a:t>Copyright © 2018 Pearson. All rights reserved.</a:t>
            </a:r>
          </a:p>
        </p:txBody>
      </p:sp>
      <p:sp>
        <p:nvSpPr>
          <p:cNvPr id="5" name="Rectangle 5">
            <a:extLst>
              <a:ext uri="{FF2B5EF4-FFF2-40B4-BE49-F238E27FC236}">
                <a16:creationId xmlns:a16="http://schemas.microsoft.com/office/drawing/2014/main" id="{734C8BB4-34FC-A8ED-90F4-F90A1C41AA2E}"/>
              </a:ext>
            </a:extLst>
          </p:cNvPr>
          <p:cNvSpPr>
            <a:spLocks noGrp="1" noChangeArrowheads="1"/>
          </p:cNvSpPr>
          <p:nvPr>
            <p:ph type="sldNum" sz="quarter" idx="11"/>
          </p:nvPr>
        </p:nvSpPr>
        <p:spPr>
          <a:ln/>
        </p:spPr>
        <p:txBody>
          <a:bodyPr/>
          <a:lstStyle>
            <a:lvl1pPr>
              <a:defRPr/>
            </a:lvl1pPr>
          </a:lstStyle>
          <a:p>
            <a:r>
              <a:rPr lang="en-US" altLang="en-US"/>
              <a:t>1-</a:t>
            </a:r>
            <a:fld id="{E7B4F5BA-6742-3C4E-B845-93ADEB48F251}" type="slidenum">
              <a:rPr lang="en-US" altLang="en-US"/>
              <a:pPr/>
              <a:t>‹#›</a:t>
            </a:fld>
            <a:endParaRPr lang="en-US" altLang="en-US"/>
          </a:p>
        </p:txBody>
      </p:sp>
    </p:spTree>
    <p:extLst>
      <p:ext uri="{BB962C8B-B14F-4D97-AF65-F5344CB8AC3E}">
        <p14:creationId xmlns:p14="http://schemas.microsoft.com/office/powerpoint/2010/main" val="18033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81000"/>
            <a:ext cx="203835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81000"/>
            <a:ext cx="59626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95E6B8-D1FE-E5BC-5FC2-90FC343487B9}"/>
              </a:ext>
            </a:extLst>
          </p:cNvPr>
          <p:cNvSpPr>
            <a:spLocks noGrp="1" noChangeArrowheads="1"/>
          </p:cNvSpPr>
          <p:nvPr>
            <p:ph type="ftr" sz="quarter" idx="10"/>
          </p:nvPr>
        </p:nvSpPr>
        <p:spPr>
          <a:ln/>
        </p:spPr>
        <p:txBody>
          <a:bodyPr/>
          <a:lstStyle>
            <a:lvl1pPr>
              <a:defRPr/>
            </a:lvl1pPr>
          </a:lstStyle>
          <a:p>
            <a:pPr>
              <a:defRPr/>
            </a:pPr>
            <a:r>
              <a:rPr lang="en-US"/>
              <a:t>Copyright © 2018 Pearson. All rights reserved.</a:t>
            </a:r>
          </a:p>
        </p:txBody>
      </p:sp>
      <p:sp>
        <p:nvSpPr>
          <p:cNvPr id="5" name="Rectangle 5">
            <a:extLst>
              <a:ext uri="{FF2B5EF4-FFF2-40B4-BE49-F238E27FC236}">
                <a16:creationId xmlns:a16="http://schemas.microsoft.com/office/drawing/2014/main" id="{4B041107-1450-A129-3EC9-3E989228E06D}"/>
              </a:ext>
            </a:extLst>
          </p:cNvPr>
          <p:cNvSpPr>
            <a:spLocks noGrp="1" noChangeArrowheads="1"/>
          </p:cNvSpPr>
          <p:nvPr>
            <p:ph type="sldNum" sz="quarter" idx="11"/>
          </p:nvPr>
        </p:nvSpPr>
        <p:spPr>
          <a:ln/>
        </p:spPr>
        <p:txBody>
          <a:bodyPr/>
          <a:lstStyle>
            <a:lvl1pPr>
              <a:defRPr/>
            </a:lvl1pPr>
          </a:lstStyle>
          <a:p>
            <a:r>
              <a:rPr lang="en-US" altLang="en-US"/>
              <a:t>1-</a:t>
            </a:r>
            <a:fld id="{013D96FA-CAD9-A343-B313-6578D00D1915}" type="slidenum">
              <a:rPr lang="en-US" altLang="en-US"/>
              <a:pPr/>
              <a:t>‹#›</a:t>
            </a:fld>
            <a:endParaRPr lang="en-US" altLang="en-US"/>
          </a:p>
        </p:txBody>
      </p:sp>
    </p:spTree>
    <p:extLst>
      <p:ext uri="{BB962C8B-B14F-4D97-AF65-F5344CB8AC3E}">
        <p14:creationId xmlns:p14="http://schemas.microsoft.com/office/powerpoint/2010/main" val="3205310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a:extLst>
              <a:ext uri="{FF2B5EF4-FFF2-40B4-BE49-F238E27FC236}">
                <a16:creationId xmlns:a16="http://schemas.microsoft.com/office/drawing/2014/main" id="{9FF75ECA-CE49-4231-937F-E7DCA54ECAB4}"/>
              </a:ext>
            </a:extLst>
          </p:cNvPr>
          <p:cNvSpPr>
            <a:spLocks noGrp="1" noChangeArrowheads="1"/>
          </p:cNvSpPr>
          <p:nvPr>
            <p:ph type="sldNum" sz="quarter" idx="11"/>
          </p:nvPr>
        </p:nvSpPr>
        <p:spPr>
          <a:ln/>
        </p:spPr>
        <p:txBody>
          <a:bodyPr/>
          <a:lstStyle>
            <a:lvl1pPr>
              <a:defRPr/>
            </a:lvl1pPr>
          </a:lstStyle>
          <a:p>
            <a:r>
              <a:rPr lang="en-US" altLang="en-US"/>
              <a:t>1-</a:t>
            </a:r>
            <a:fld id="{64E5153A-D2A3-184B-A5E8-EDE5EEC30334}" type="slidenum">
              <a:rPr lang="en-US" altLang="en-US"/>
              <a:pPr/>
              <a:t>‹#›</a:t>
            </a:fld>
            <a:endParaRPr lang="en-US" altLang="en-US"/>
          </a:p>
        </p:txBody>
      </p:sp>
    </p:spTree>
    <p:extLst>
      <p:ext uri="{BB962C8B-B14F-4D97-AF65-F5344CB8AC3E}">
        <p14:creationId xmlns:p14="http://schemas.microsoft.com/office/powerpoint/2010/main" val="159820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A1CF2C6-441B-26E6-1D31-85EBDAAC42A3}"/>
              </a:ext>
            </a:extLst>
          </p:cNvPr>
          <p:cNvSpPr>
            <a:spLocks noGrp="1" noChangeArrowheads="1"/>
          </p:cNvSpPr>
          <p:nvPr>
            <p:ph type="ftr" sz="quarter" idx="10"/>
          </p:nvPr>
        </p:nvSpPr>
        <p:spPr>
          <a:ln/>
        </p:spPr>
        <p:txBody>
          <a:bodyPr/>
          <a:lstStyle>
            <a:lvl1pPr>
              <a:defRPr/>
            </a:lvl1pPr>
          </a:lstStyle>
          <a:p>
            <a:pPr>
              <a:defRPr/>
            </a:pPr>
            <a:r>
              <a:rPr lang="en-US"/>
              <a:t>Copyright © 2018 Pearson. All rights reserved.</a:t>
            </a:r>
          </a:p>
        </p:txBody>
      </p:sp>
      <p:sp>
        <p:nvSpPr>
          <p:cNvPr id="5" name="Rectangle 5">
            <a:extLst>
              <a:ext uri="{FF2B5EF4-FFF2-40B4-BE49-F238E27FC236}">
                <a16:creationId xmlns:a16="http://schemas.microsoft.com/office/drawing/2014/main" id="{AA991636-3926-5E26-A8EA-20447EABBCCF}"/>
              </a:ext>
            </a:extLst>
          </p:cNvPr>
          <p:cNvSpPr>
            <a:spLocks noGrp="1" noChangeArrowheads="1"/>
          </p:cNvSpPr>
          <p:nvPr>
            <p:ph type="sldNum" sz="quarter" idx="11"/>
          </p:nvPr>
        </p:nvSpPr>
        <p:spPr>
          <a:ln/>
        </p:spPr>
        <p:txBody>
          <a:bodyPr/>
          <a:lstStyle>
            <a:lvl1pPr>
              <a:defRPr/>
            </a:lvl1pPr>
          </a:lstStyle>
          <a:p>
            <a:r>
              <a:rPr lang="en-US" altLang="en-US"/>
              <a:t>1-</a:t>
            </a:r>
            <a:fld id="{54458890-F676-C648-9DC3-5AD21C96134E}" type="slidenum">
              <a:rPr lang="en-US" altLang="en-US"/>
              <a:pPr/>
              <a:t>‹#›</a:t>
            </a:fld>
            <a:endParaRPr lang="en-US" altLang="en-US"/>
          </a:p>
        </p:txBody>
      </p:sp>
    </p:spTree>
    <p:extLst>
      <p:ext uri="{BB962C8B-B14F-4D97-AF65-F5344CB8AC3E}">
        <p14:creationId xmlns:p14="http://schemas.microsoft.com/office/powerpoint/2010/main" val="2294761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40005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2500" y="1600200"/>
            <a:ext cx="40005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CCF5485-6C03-BE1E-EE59-CC95EBFBCA93}"/>
              </a:ext>
            </a:extLst>
          </p:cNvPr>
          <p:cNvSpPr>
            <a:spLocks noGrp="1" noChangeArrowheads="1"/>
          </p:cNvSpPr>
          <p:nvPr>
            <p:ph type="ftr" sz="quarter" idx="10"/>
          </p:nvPr>
        </p:nvSpPr>
        <p:spPr>
          <a:ln/>
        </p:spPr>
        <p:txBody>
          <a:bodyPr/>
          <a:lstStyle>
            <a:lvl1pPr>
              <a:defRPr/>
            </a:lvl1pPr>
          </a:lstStyle>
          <a:p>
            <a:pPr>
              <a:defRPr/>
            </a:pPr>
            <a:r>
              <a:rPr lang="en-US"/>
              <a:t>Copyright © 2018 Pearson. All rights reserved.</a:t>
            </a:r>
          </a:p>
        </p:txBody>
      </p:sp>
      <p:sp>
        <p:nvSpPr>
          <p:cNvPr id="6" name="Rectangle 5">
            <a:extLst>
              <a:ext uri="{FF2B5EF4-FFF2-40B4-BE49-F238E27FC236}">
                <a16:creationId xmlns:a16="http://schemas.microsoft.com/office/drawing/2014/main" id="{C453D5F5-8759-9449-7FEE-B2BF272E8EC7}"/>
              </a:ext>
            </a:extLst>
          </p:cNvPr>
          <p:cNvSpPr>
            <a:spLocks noGrp="1" noChangeArrowheads="1"/>
          </p:cNvSpPr>
          <p:nvPr>
            <p:ph type="sldNum" sz="quarter" idx="11"/>
          </p:nvPr>
        </p:nvSpPr>
        <p:spPr>
          <a:ln/>
        </p:spPr>
        <p:txBody>
          <a:bodyPr/>
          <a:lstStyle>
            <a:lvl1pPr>
              <a:defRPr/>
            </a:lvl1pPr>
          </a:lstStyle>
          <a:p>
            <a:r>
              <a:rPr lang="en-US" altLang="en-US"/>
              <a:t>1-</a:t>
            </a:r>
            <a:fld id="{460FDE11-A412-CE4A-9539-A0176EE2E481}" type="slidenum">
              <a:rPr lang="en-US" altLang="en-US"/>
              <a:pPr/>
              <a:t>‹#›</a:t>
            </a:fld>
            <a:endParaRPr lang="en-US" altLang="en-US"/>
          </a:p>
        </p:txBody>
      </p:sp>
    </p:spTree>
    <p:extLst>
      <p:ext uri="{BB962C8B-B14F-4D97-AF65-F5344CB8AC3E}">
        <p14:creationId xmlns:p14="http://schemas.microsoft.com/office/powerpoint/2010/main" val="3595658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AA38D71-5ACE-8AC1-CCCB-D609F0AF5D73}"/>
              </a:ext>
            </a:extLst>
          </p:cNvPr>
          <p:cNvSpPr>
            <a:spLocks noGrp="1" noChangeArrowheads="1"/>
          </p:cNvSpPr>
          <p:nvPr>
            <p:ph type="ftr" sz="quarter" idx="10"/>
          </p:nvPr>
        </p:nvSpPr>
        <p:spPr>
          <a:ln/>
        </p:spPr>
        <p:txBody>
          <a:bodyPr/>
          <a:lstStyle>
            <a:lvl1pPr>
              <a:defRPr/>
            </a:lvl1pPr>
          </a:lstStyle>
          <a:p>
            <a:pPr>
              <a:defRPr/>
            </a:pPr>
            <a:r>
              <a:rPr lang="en-US"/>
              <a:t>Copyright © 2018 Pearson. All rights reserved.</a:t>
            </a:r>
          </a:p>
        </p:txBody>
      </p:sp>
      <p:sp>
        <p:nvSpPr>
          <p:cNvPr id="8" name="Rectangle 5">
            <a:extLst>
              <a:ext uri="{FF2B5EF4-FFF2-40B4-BE49-F238E27FC236}">
                <a16:creationId xmlns:a16="http://schemas.microsoft.com/office/drawing/2014/main" id="{B2807E03-3F35-8E89-2A44-4D27E8F3E4CA}"/>
              </a:ext>
            </a:extLst>
          </p:cNvPr>
          <p:cNvSpPr>
            <a:spLocks noGrp="1" noChangeArrowheads="1"/>
          </p:cNvSpPr>
          <p:nvPr>
            <p:ph type="sldNum" sz="quarter" idx="11"/>
          </p:nvPr>
        </p:nvSpPr>
        <p:spPr>
          <a:ln/>
        </p:spPr>
        <p:txBody>
          <a:bodyPr/>
          <a:lstStyle>
            <a:lvl1pPr>
              <a:defRPr/>
            </a:lvl1pPr>
          </a:lstStyle>
          <a:p>
            <a:r>
              <a:rPr lang="en-US" altLang="en-US"/>
              <a:t>1-</a:t>
            </a:r>
            <a:fld id="{D2427771-D3AF-204C-97C2-2DF552144955}" type="slidenum">
              <a:rPr lang="en-US" altLang="en-US"/>
              <a:pPr/>
              <a:t>‹#›</a:t>
            </a:fld>
            <a:endParaRPr lang="en-US" altLang="en-US"/>
          </a:p>
        </p:txBody>
      </p:sp>
    </p:spTree>
    <p:extLst>
      <p:ext uri="{BB962C8B-B14F-4D97-AF65-F5344CB8AC3E}">
        <p14:creationId xmlns:p14="http://schemas.microsoft.com/office/powerpoint/2010/main" val="3581124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3EC38B2-3135-0E72-4573-0B110F2DCFB1}"/>
              </a:ext>
            </a:extLst>
          </p:cNvPr>
          <p:cNvSpPr>
            <a:spLocks noGrp="1" noChangeArrowheads="1"/>
          </p:cNvSpPr>
          <p:nvPr>
            <p:ph type="ftr" sz="quarter" idx="10"/>
          </p:nvPr>
        </p:nvSpPr>
        <p:spPr>
          <a:ln/>
        </p:spPr>
        <p:txBody>
          <a:bodyPr/>
          <a:lstStyle>
            <a:lvl1pPr>
              <a:defRPr/>
            </a:lvl1pPr>
          </a:lstStyle>
          <a:p>
            <a:pPr>
              <a:defRPr/>
            </a:pPr>
            <a:r>
              <a:rPr lang="en-US"/>
              <a:t>Copyright © 2018 Pearson. All rights reserved.</a:t>
            </a:r>
          </a:p>
        </p:txBody>
      </p:sp>
      <p:sp>
        <p:nvSpPr>
          <p:cNvPr id="4" name="Rectangle 5">
            <a:extLst>
              <a:ext uri="{FF2B5EF4-FFF2-40B4-BE49-F238E27FC236}">
                <a16:creationId xmlns:a16="http://schemas.microsoft.com/office/drawing/2014/main" id="{66D24E48-586B-A34B-480F-74F4809857A3}"/>
              </a:ext>
            </a:extLst>
          </p:cNvPr>
          <p:cNvSpPr>
            <a:spLocks noGrp="1" noChangeArrowheads="1"/>
          </p:cNvSpPr>
          <p:nvPr>
            <p:ph type="sldNum" sz="quarter" idx="11"/>
          </p:nvPr>
        </p:nvSpPr>
        <p:spPr>
          <a:ln/>
        </p:spPr>
        <p:txBody>
          <a:bodyPr/>
          <a:lstStyle>
            <a:lvl1pPr>
              <a:defRPr/>
            </a:lvl1pPr>
          </a:lstStyle>
          <a:p>
            <a:r>
              <a:rPr lang="en-US" altLang="en-US"/>
              <a:t>1-</a:t>
            </a:r>
            <a:fld id="{90D29B55-3A95-9446-8182-9279F12E1D6C}" type="slidenum">
              <a:rPr lang="en-US" altLang="en-US"/>
              <a:pPr/>
              <a:t>‹#›</a:t>
            </a:fld>
            <a:endParaRPr lang="en-US" altLang="en-US"/>
          </a:p>
        </p:txBody>
      </p:sp>
    </p:spTree>
    <p:extLst>
      <p:ext uri="{BB962C8B-B14F-4D97-AF65-F5344CB8AC3E}">
        <p14:creationId xmlns:p14="http://schemas.microsoft.com/office/powerpoint/2010/main" val="1348239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BC2D8A1-2833-533C-9F32-A62ADD8009E0}"/>
              </a:ext>
            </a:extLst>
          </p:cNvPr>
          <p:cNvSpPr>
            <a:spLocks noGrp="1" noChangeArrowheads="1"/>
          </p:cNvSpPr>
          <p:nvPr>
            <p:ph type="ftr" sz="quarter" idx="10"/>
          </p:nvPr>
        </p:nvSpPr>
        <p:spPr>
          <a:ln/>
        </p:spPr>
        <p:txBody>
          <a:bodyPr/>
          <a:lstStyle>
            <a:lvl1pPr>
              <a:defRPr/>
            </a:lvl1pPr>
          </a:lstStyle>
          <a:p>
            <a:pPr>
              <a:defRPr/>
            </a:pPr>
            <a:r>
              <a:rPr lang="en-US"/>
              <a:t>Copyright © 2018 Pearson. All rights reserved.</a:t>
            </a:r>
          </a:p>
        </p:txBody>
      </p:sp>
      <p:sp>
        <p:nvSpPr>
          <p:cNvPr id="3" name="Rectangle 5">
            <a:extLst>
              <a:ext uri="{FF2B5EF4-FFF2-40B4-BE49-F238E27FC236}">
                <a16:creationId xmlns:a16="http://schemas.microsoft.com/office/drawing/2014/main" id="{DBA138F7-BBF0-0708-BE0B-7310135B279D}"/>
              </a:ext>
            </a:extLst>
          </p:cNvPr>
          <p:cNvSpPr>
            <a:spLocks noGrp="1" noChangeArrowheads="1"/>
          </p:cNvSpPr>
          <p:nvPr>
            <p:ph type="sldNum" sz="quarter" idx="11"/>
          </p:nvPr>
        </p:nvSpPr>
        <p:spPr>
          <a:ln/>
        </p:spPr>
        <p:txBody>
          <a:bodyPr/>
          <a:lstStyle>
            <a:lvl1pPr>
              <a:defRPr/>
            </a:lvl1pPr>
          </a:lstStyle>
          <a:p>
            <a:r>
              <a:rPr lang="en-US" altLang="en-US"/>
              <a:t>1-</a:t>
            </a:r>
            <a:fld id="{ACB82AAE-0EEE-4248-B172-2BC2D5C37813}" type="slidenum">
              <a:rPr lang="en-US" altLang="en-US"/>
              <a:pPr/>
              <a:t>‹#›</a:t>
            </a:fld>
            <a:endParaRPr lang="en-US" altLang="en-US"/>
          </a:p>
        </p:txBody>
      </p:sp>
    </p:spTree>
    <p:extLst>
      <p:ext uri="{BB962C8B-B14F-4D97-AF65-F5344CB8AC3E}">
        <p14:creationId xmlns:p14="http://schemas.microsoft.com/office/powerpoint/2010/main" val="4019304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69FE715-6472-5507-DE16-8500F98341C6}"/>
              </a:ext>
            </a:extLst>
          </p:cNvPr>
          <p:cNvSpPr>
            <a:spLocks noGrp="1" noChangeArrowheads="1"/>
          </p:cNvSpPr>
          <p:nvPr>
            <p:ph type="ftr" sz="quarter" idx="10"/>
          </p:nvPr>
        </p:nvSpPr>
        <p:spPr>
          <a:ln/>
        </p:spPr>
        <p:txBody>
          <a:bodyPr/>
          <a:lstStyle>
            <a:lvl1pPr>
              <a:defRPr/>
            </a:lvl1pPr>
          </a:lstStyle>
          <a:p>
            <a:pPr>
              <a:defRPr/>
            </a:pPr>
            <a:r>
              <a:rPr lang="en-US"/>
              <a:t>Copyright © 2018 Pearson. All rights reserved.</a:t>
            </a:r>
          </a:p>
        </p:txBody>
      </p:sp>
      <p:sp>
        <p:nvSpPr>
          <p:cNvPr id="6" name="Rectangle 5">
            <a:extLst>
              <a:ext uri="{FF2B5EF4-FFF2-40B4-BE49-F238E27FC236}">
                <a16:creationId xmlns:a16="http://schemas.microsoft.com/office/drawing/2014/main" id="{129503FD-3CA0-8753-940C-2405C55EE777}"/>
              </a:ext>
            </a:extLst>
          </p:cNvPr>
          <p:cNvSpPr>
            <a:spLocks noGrp="1" noChangeArrowheads="1"/>
          </p:cNvSpPr>
          <p:nvPr>
            <p:ph type="sldNum" sz="quarter" idx="11"/>
          </p:nvPr>
        </p:nvSpPr>
        <p:spPr>
          <a:ln/>
        </p:spPr>
        <p:txBody>
          <a:bodyPr/>
          <a:lstStyle>
            <a:lvl1pPr>
              <a:defRPr/>
            </a:lvl1pPr>
          </a:lstStyle>
          <a:p>
            <a:r>
              <a:rPr lang="en-US" altLang="en-US"/>
              <a:t>1-</a:t>
            </a:r>
            <a:fld id="{8CD004C1-111A-BE45-A710-CA4FDBD17045}" type="slidenum">
              <a:rPr lang="en-US" altLang="en-US"/>
              <a:pPr/>
              <a:t>‹#›</a:t>
            </a:fld>
            <a:endParaRPr lang="en-US" altLang="en-US"/>
          </a:p>
        </p:txBody>
      </p:sp>
    </p:spTree>
    <p:extLst>
      <p:ext uri="{BB962C8B-B14F-4D97-AF65-F5344CB8AC3E}">
        <p14:creationId xmlns:p14="http://schemas.microsoft.com/office/powerpoint/2010/main" val="41210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E78E268-CC5F-5B4E-BB69-3A83119DD8D4}"/>
              </a:ext>
            </a:extLst>
          </p:cNvPr>
          <p:cNvSpPr>
            <a:spLocks noGrp="1" noChangeArrowheads="1"/>
          </p:cNvSpPr>
          <p:nvPr>
            <p:ph type="ftr" sz="quarter" idx="10"/>
          </p:nvPr>
        </p:nvSpPr>
        <p:spPr>
          <a:ln/>
        </p:spPr>
        <p:txBody>
          <a:bodyPr/>
          <a:lstStyle>
            <a:lvl1pPr>
              <a:defRPr/>
            </a:lvl1pPr>
          </a:lstStyle>
          <a:p>
            <a:pPr>
              <a:defRPr/>
            </a:pPr>
            <a:r>
              <a:rPr lang="en-US"/>
              <a:t>Copyright © 2018 Pearson. All rights reserved.</a:t>
            </a:r>
          </a:p>
        </p:txBody>
      </p:sp>
      <p:sp>
        <p:nvSpPr>
          <p:cNvPr id="6" name="Rectangle 5">
            <a:extLst>
              <a:ext uri="{FF2B5EF4-FFF2-40B4-BE49-F238E27FC236}">
                <a16:creationId xmlns:a16="http://schemas.microsoft.com/office/drawing/2014/main" id="{60C544AD-95BF-6383-C403-E6E951E058D6}"/>
              </a:ext>
            </a:extLst>
          </p:cNvPr>
          <p:cNvSpPr>
            <a:spLocks noGrp="1" noChangeArrowheads="1"/>
          </p:cNvSpPr>
          <p:nvPr>
            <p:ph type="sldNum" sz="quarter" idx="11"/>
          </p:nvPr>
        </p:nvSpPr>
        <p:spPr>
          <a:ln/>
        </p:spPr>
        <p:txBody>
          <a:bodyPr/>
          <a:lstStyle>
            <a:lvl1pPr>
              <a:defRPr/>
            </a:lvl1pPr>
          </a:lstStyle>
          <a:p>
            <a:r>
              <a:rPr lang="en-US" altLang="en-US"/>
              <a:t>1-</a:t>
            </a:r>
            <a:fld id="{8F83A21C-EE6C-B948-9886-AE74C01D98D4}" type="slidenum">
              <a:rPr lang="en-US" altLang="en-US"/>
              <a:pPr/>
              <a:t>‹#›</a:t>
            </a:fld>
            <a:endParaRPr lang="en-US" altLang="en-US"/>
          </a:p>
        </p:txBody>
      </p:sp>
    </p:spTree>
    <p:extLst>
      <p:ext uri="{BB962C8B-B14F-4D97-AF65-F5344CB8AC3E}">
        <p14:creationId xmlns:p14="http://schemas.microsoft.com/office/powerpoint/2010/main" val="3846344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908DDAC-7CF5-EA12-C43E-099A914862AA}"/>
              </a:ext>
            </a:extLst>
          </p:cNvPr>
          <p:cNvSpPr>
            <a:spLocks noGrp="1" noChangeArrowheads="1"/>
          </p:cNvSpPr>
          <p:nvPr>
            <p:ph type="title"/>
          </p:nvPr>
        </p:nvSpPr>
        <p:spPr bwMode="auto">
          <a:xfrm>
            <a:off x="609600" y="381000"/>
            <a:ext cx="815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CFF96B6-4578-7360-0942-B03747A5F238}"/>
              </a:ext>
            </a:extLst>
          </p:cNvPr>
          <p:cNvSpPr>
            <a:spLocks noGrp="1" noChangeArrowheads="1"/>
          </p:cNvSpPr>
          <p:nvPr>
            <p:ph type="body" idx="1"/>
          </p:nvPr>
        </p:nvSpPr>
        <p:spPr bwMode="auto">
          <a:xfrm>
            <a:off x="609600" y="1600200"/>
            <a:ext cx="8153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9812" name="Rectangle 4">
            <a:extLst>
              <a:ext uri="{FF2B5EF4-FFF2-40B4-BE49-F238E27FC236}">
                <a16:creationId xmlns:a16="http://schemas.microsoft.com/office/drawing/2014/main" id="{ABD9CE62-0922-C68E-EFCF-E8E1426AD72F}"/>
              </a:ext>
            </a:extLst>
          </p:cNvPr>
          <p:cNvSpPr>
            <a:spLocks noGrp="1" noChangeArrowheads="1"/>
          </p:cNvSpPr>
          <p:nvPr>
            <p:ph type="ftr" sz="quarter" idx="3"/>
          </p:nvPr>
        </p:nvSpPr>
        <p:spPr bwMode="auto">
          <a:xfrm>
            <a:off x="685800" y="6248400"/>
            <a:ext cx="4191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00">
                <a:latin typeface="Arial" charset="0"/>
                <a:ea typeface="+mn-ea"/>
                <a:cs typeface="+mn-cs"/>
              </a:defRPr>
            </a:lvl1pPr>
          </a:lstStyle>
          <a:p>
            <a:pPr>
              <a:defRPr/>
            </a:pPr>
            <a:r>
              <a:rPr lang="en-US"/>
              <a:t>Copyright © 2018 Pearson. All rights reserved.</a:t>
            </a:r>
          </a:p>
        </p:txBody>
      </p:sp>
      <p:sp>
        <p:nvSpPr>
          <p:cNvPr id="119813" name="Rectangle 5">
            <a:extLst>
              <a:ext uri="{FF2B5EF4-FFF2-40B4-BE49-F238E27FC236}">
                <a16:creationId xmlns:a16="http://schemas.microsoft.com/office/drawing/2014/main" id="{35165DD0-F684-3322-E46B-491B72F5B1C5}"/>
              </a:ext>
            </a:extLst>
          </p:cNvPr>
          <p:cNvSpPr>
            <a:spLocks noGrp="1" noChangeArrowheads="1"/>
          </p:cNvSpPr>
          <p:nvPr>
            <p:ph type="sldNum" sz="quarter" idx="4"/>
          </p:nvPr>
        </p:nvSpPr>
        <p:spPr bwMode="auto">
          <a:xfrm>
            <a:off x="6934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a:latin typeface="Arial" panose="020B0604020202020204" pitchFamily="34" charset="0"/>
              </a:defRPr>
            </a:lvl1pPr>
          </a:lstStyle>
          <a:p>
            <a:r>
              <a:rPr lang="en-US" altLang="en-US"/>
              <a:t>1-</a:t>
            </a:r>
            <a:fld id="{55816567-8DCB-D748-810F-235C605AEB05}" type="slidenum">
              <a:rPr lang="en-US" altLang="en-US"/>
              <a:pPr/>
              <a:t>‹#›</a:t>
            </a:fld>
            <a:endParaRPr lang="en-US" altLang="en-US"/>
          </a:p>
        </p:txBody>
      </p:sp>
      <p:sp>
        <p:nvSpPr>
          <p:cNvPr id="1030" name="Line 6">
            <a:extLst>
              <a:ext uri="{FF2B5EF4-FFF2-40B4-BE49-F238E27FC236}">
                <a16:creationId xmlns:a16="http://schemas.microsoft.com/office/drawing/2014/main" id="{418A42DD-5EEE-CEE2-A627-C46FC1A08172}"/>
              </a:ext>
            </a:extLst>
          </p:cNvPr>
          <p:cNvSpPr>
            <a:spLocks noChangeShapeType="1"/>
          </p:cNvSpPr>
          <p:nvPr/>
        </p:nvSpPr>
        <p:spPr bwMode="auto">
          <a:xfrm>
            <a:off x="609600" y="15240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7">
            <a:extLst>
              <a:ext uri="{FF2B5EF4-FFF2-40B4-BE49-F238E27FC236}">
                <a16:creationId xmlns:a16="http://schemas.microsoft.com/office/drawing/2014/main" id="{0222EDEA-245B-33B2-A5FC-B5FAD47D0CE8}"/>
              </a:ext>
            </a:extLst>
          </p:cNvPr>
          <p:cNvSpPr>
            <a:spLocks noChangeShapeType="1"/>
          </p:cNvSpPr>
          <p:nvPr/>
        </p:nvSpPr>
        <p:spPr bwMode="auto">
          <a:xfrm>
            <a:off x="609600" y="1219200"/>
            <a:ext cx="8153400" cy="0"/>
          </a:xfrm>
          <a:prstGeom prst="line">
            <a:avLst/>
          </a:prstGeom>
          <a:noFill/>
          <a:ln w="5715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807"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hdr="0" dt="0"/>
  <p:txStyles>
    <p:titleStyle>
      <a:lvl1pPr algn="l" rtl="0" eaLnBrk="0" fontAlgn="base" hangingPunct="0">
        <a:spcBef>
          <a:spcPct val="0"/>
        </a:spcBef>
        <a:spcAft>
          <a:spcPct val="0"/>
        </a:spcAft>
        <a:defRPr sz="3600">
          <a:solidFill>
            <a:srgbClr val="666699"/>
          </a:solidFill>
          <a:latin typeface="+mj-lt"/>
          <a:ea typeface="+mj-ea"/>
          <a:cs typeface="+mj-cs"/>
        </a:defRPr>
      </a:lvl1pPr>
      <a:lvl2pPr algn="l" rtl="0" eaLnBrk="0" fontAlgn="base" hangingPunct="0">
        <a:spcBef>
          <a:spcPct val="0"/>
        </a:spcBef>
        <a:spcAft>
          <a:spcPct val="0"/>
        </a:spcAft>
        <a:defRPr sz="3600">
          <a:solidFill>
            <a:srgbClr val="666699"/>
          </a:solidFill>
          <a:latin typeface="Lucida Sans Unicode" pitchFamily="34" charset="0"/>
          <a:ea typeface="Lucida Sans Unicode" pitchFamily="34" charset="0"/>
          <a:cs typeface="Lucida Sans Unicode" pitchFamily="34" charset="0"/>
        </a:defRPr>
      </a:lvl2pPr>
      <a:lvl3pPr algn="l" rtl="0" eaLnBrk="0" fontAlgn="base" hangingPunct="0">
        <a:spcBef>
          <a:spcPct val="0"/>
        </a:spcBef>
        <a:spcAft>
          <a:spcPct val="0"/>
        </a:spcAft>
        <a:defRPr sz="3600">
          <a:solidFill>
            <a:srgbClr val="666699"/>
          </a:solidFill>
          <a:latin typeface="Lucida Sans Unicode" pitchFamily="34" charset="0"/>
          <a:ea typeface="Lucida Sans Unicode" pitchFamily="34" charset="0"/>
          <a:cs typeface="Lucida Sans Unicode" pitchFamily="34" charset="0"/>
        </a:defRPr>
      </a:lvl3pPr>
      <a:lvl4pPr algn="l" rtl="0" eaLnBrk="0" fontAlgn="base" hangingPunct="0">
        <a:spcBef>
          <a:spcPct val="0"/>
        </a:spcBef>
        <a:spcAft>
          <a:spcPct val="0"/>
        </a:spcAft>
        <a:defRPr sz="3600">
          <a:solidFill>
            <a:srgbClr val="666699"/>
          </a:solidFill>
          <a:latin typeface="Lucida Sans Unicode" pitchFamily="34" charset="0"/>
          <a:ea typeface="Lucida Sans Unicode" pitchFamily="34" charset="0"/>
          <a:cs typeface="Lucida Sans Unicode" pitchFamily="34" charset="0"/>
        </a:defRPr>
      </a:lvl4pPr>
      <a:lvl5pPr algn="l" rtl="0" eaLnBrk="0" fontAlgn="base" hangingPunct="0">
        <a:spcBef>
          <a:spcPct val="0"/>
        </a:spcBef>
        <a:spcAft>
          <a:spcPct val="0"/>
        </a:spcAft>
        <a:defRPr sz="3600">
          <a:solidFill>
            <a:srgbClr val="666699"/>
          </a:solidFill>
          <a:latin typeface="Lucida Sans Unicode" pitchFamily="34" charset="0"/>
          <a:ea typeface="Lucida Sans Unicode" pitchFamily="34" charset="0"/>
          <a:cs typeface="Lucida Sans Unicode" pitchFamily="34" charset="0"/>
        </a:defRPr>
      </a:lvl5pPr>
      <a:lvl6pPr marL="457200" algn="l" rtl="0" fontAlgn="base">
        <a:spcBef>
          <a:spcPct val="0"/>
        </a:spcBef>
        <a:spcAft>
          <a:spcPct val="0"/>
        </a:spcAft>
        <a:defRPr sz="3600">
          <a:solidFill>
            <a:srgbClr val="666699"/>
          </a:solidFill>
          <a:latin typeface="Lucida Sans Unicode" pitchFamily="34" charset="0"/>
          <a:ea typeface="Lucida Sans Unicode" pitchFamily="34" charset="0"/>
          <a:cs typeface="Lucida Sans Unicode" pitchFamily="34" charset="0"/>
        </a:defRPr>
      </a:lvl6pPr>
      <a:lvl7pPr marL="914400" algn="l" rtl="0" fontAlgn="base">
        <a:spcBef>
          <a:spcPct val="0"/>
        </a:spcBef>
        <a:spcAft>
          <a:spcPct val="0"/>
        </a:spcAft>
        <a:defRPr sz="3600">
          <a:solidFill>
            <a:srgbClr val="666699"/>
          </a:solidFill>
          <a:latin typeface="Lucida Sans Unicode" pitchFamily="34" charset="0"/>
          <a:ea typeface="Lucida Sans Unicode" pitchFamily="34" charset="0"/>
          <a:cs typeface="Lucida Sans Unicode" pitchFamily="34" charset="0"/>
        </a:defRPr>
      </a:lvl7pPr>
      <a:lvl8pPr marL="1371600" algn="l" rtl="0" fontAlgn="base">
        <a:spcBef>
          <a:spcPct val="0"/>
        </a:spcBef>
        <a:spcAft>
          <a:spcPct val="0"/>
        </a:spcAft>
        <a:defRPr sz="3600">
          <a:solidFill>
            <a:srgbClr val="666699"/>
          </a:solidFill>
          <a:latin typeface="Lucida Sans Unicode" pitchFamily="34" charset="0"/>
          <a:ea typeface="Lucida Sans Unicode" pitchFamily="34" charset="0"/>
          <a:cs typeface="Lucida Sans Unicode" pitchFamily="34" charset="0"/>
        </a:defRPr>
      </a:lvl8pPr>
      <a:lvl9pPr marL="1828800" algn="l" rtl="0" fontAlgn="base">
        <a:spcBef>
          <a:spcPct val="0"/>
        </a:spcBef>
        <a:spcAft>
          <a:spcPct val="0"/>
        </a:spcAft>
        <a:defRPr sz="3600">
          <a:solidFill>
            <a:srgbClr val="666699"/>
          </a:solidFill>
          <a:latin typeface="Lucida Sans Unicode" pitchFamily="34" charset="0"/>
          <a:ea typeface="Lucida Sans Unicode" pitchFamily="34" charset="0"/>
          <a:cs typeface="Lucida Sans Unicode" pitchFamily="34" charset="0"/>
        </a:defRPr>
      </a:lvl9pPr>
    </p:titleStyle>
    <p:bodyStyle>
      <a:lvl1pPr marL="342900" indent="-342900" algn="l" rtl="0" eaLnBrk="0" fontAlgn="base" hangingPunct="0">
        <a:spcBef>
          <a:spcPct val="20000"/>
        </a:spcBef>
        <a:spcAft>
          <a:spcPct val="0"/>
        </a:spcAft>
        <a:buChar char="•"/>
        <a:defRPr sz="2800">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400">
          <a:solidFill>
            <a:schemeClr val="accent2"/>
          </a:solidFill>
          <a:latin typeface="+mn-lt"/>
          <a:ea typeface="+mn-ea"/>
          <a:cs typeface="+mn-cs"/>
        </a:defRPr>
      </a:lvl2pPr>
      <a:lvl3pPr marL="1143000" indent="-228600" algn="l" rtl="0" eaLnBrk="0" fontAlgn="base" hangingPunct="0">
        <a:spcBef>
          <a:spcPct val="20000"/>
        </a:spcBef>
        <a:spcAft>
          <a:spcPct val="0"/>
        </a:spcAft>
        <a:buChar char="•"/>
        <a:defRPr sz="2100">
          <a:solidFill>
            <a:srgbClr val="666699"/>
          </a:solidFill>
          <a:latin typeface="+mn-lt"/>
          <a:ea typeface="+mn-ea"/>
          <a:cs typeface="+mn-cs"/>
        </a:defRPr>
      </a:lvl3pPr>
      <a:lvl4pPr marL="1600200" indent="-228600" algn="l" rtl="0" eaLnBrk="0" fontAlgn="base" hangingPunct="0">
        <a:spcBef>
          <a:spcPct val="20000"/>
        </a:spcBef>
        <a:spcAft>
          <a:spcPct val="0"/>
        </a:spcAft>
        <a:buChar char="–"/>
        <a:defRPr>
          <a:solidFill>
            <a:schemeClr val="accent2"/>
          </a:solidFill>
          <a:latin typeface="+mn-lt"/>
          <a:ea typeface="+mn-ea"/>
          <a:cs typeface="+mn-cs"/>
        </a:defRPr>
      </a:lvl4pPr>
      <a:lvl5pPr marL="2057400" indent="-228600" algn="l" rtl="0" eaLnBrk="0" fontAlgn="base" hangingPunct="0">
        <a:spcBef>
          <a:spcPct val="20000"/>
        </a:spcBef>
        <a:spcAft>
          <a:spcPct val="0"/>
        </a:spcAft>
        <a:buChar char="»"/>
        <a:defRPr>
          <a:solidFill>
            <a:srgbClr val="666699"/>
          </a:solidFill>
          <a:latin typeface="+mn-lt"/>
          <a:ea typeface="+mn-ea"/>
          <a:cs typeface="+mn-cs"/>
        </a:defRPr>
      </a:lvl5pPr>
      <a:lvl6pPr marL="2514600" indent="-228600" algn="l" rtl="0" fontAlgn="base">
        <a:spcBef>
          <a:spcPct val="20000"/>
        </a:spcBef>
        <a:spcAft>
          <a:spcPct val="0"/>
        </a:spcAft>
        <a:buChar char="»"/>
        <a:defRPr>
          <a:solidFill>
            <a:srgbClr val="666699"/>
          </a:solidFill>
          <a:latin typeface="+mn-lt"/>
          <a:ea typeface="+mn-ea"/>
          <a:cs typeface="+mn-cs"/>
        </a:defRPr>
      </a:lvl6pPr>
      <a:lvl7pPr marL="2971800" indent="-228600" algn="l" rtl="0" fontAlgn="base">
        <a:spcBef>
          <a:spcPct val="20000"/>
        </a:spcBef>
        <a:spcAft>
          <a:spcPct val="0"/>
        </a:spcAft>
        <a:buChar char="»"/>
        <a:defRPr>
          <a:solidFill>
            <a:srgbClr val="666699"/>
          </a:solidFill>
          <a:latin typeface="+mn-lt"/>
          <a:ea typeface="+mn-ea"/>
          <a:cs typeface="+mn-cs"/>
        </a:defRPr>
      </a:lvl7pPr>
      <a:lvl8pPr marL="3429000" indent="-228600" algn="l" rtl="0" fontAlgn="base">
        <a:spcBef>
          <a:spcPct val="20000"/>
        </a:spcBef>
        <a:spcAft>
          <a:spcPct val="0"/>
        </a:spcAft>
        <a:buChar char="»"/>
        <a:defRPr>
          <a:solidFill>
            <a:srgbClr val="666699"/>
          </a:solidFill>
          <a:latin typeface="+mn-lt"/>
          <a:ea typeface="+mn-ea"/>
          <a:cs typeface="+mn-cs"/>
        </a:defRPr>
      </a:lvl8pPr>
      <a:lvl9pPr marL="3886200" indent="-228600" algn="l" rtl="0" fontAlgn="base">
        <a:spcBef>
          <a:spcPct val="20000"/>
        </a:spcBef>
        <a:spcAft>
          <a:spcPct val="0"/>
        </a:spcAft>
        <a:buChar char="»"/>
        <a:defRPr>
          <a:solidFill>
            <a:srgbClr val="666699"/>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E088BF44-821E-847A-9034-D4EA62841C90}"/>
              </a:ext>
            </a:extLst>
          </p:cNvPr>
          <p:cNvSpPr>
            <a:spLocks noGrp="1" noChangeArrowheads="1"/>
          </p:cNvSpPr>
          <p:nvPr>
            <p:ph type="title"/>
          </p:nvPr>
        </p:nvSpPr>
        <p:spPr>
          <a:xfrm>
            <a:off x="1792288" y="4724400"/>
            <a:ext cx="5486400" cy="642938"/>
          </a:xfrm>
        </p:spPr>
        <p:txBody>
          <a:bodyPr wrap="square" anchor="b">
            <a:noAutofit/>
          </a:bodyPr>
          <a:lstStyle/>
          <a:p>
            <a:pPr eaLnBrk="1" hangingPunct="1">
              <a:lnSpc>
                <a:spcPct val="90000"/>
              </a:lnSpc>
            </a:pPr>
            <a:r>
              <a:rPr lang="en-US" altLang="en-US" sz="2800" dirty="0"/>
              <a:t>Mobile Computing Technology</a:t>
            </a:r>
            <a:endParaRPr lang="en-US" altLang="en-US" sz="1200" dirty="0"/>
          </a:p>
        </p:txBody>
      </p:sp>
      <p:sp>
        <p:nvSpPr>
          <p:cNvPr id="4103" name="Text Placeholder 3">
            <a:extLst>
              <a:ext uri="{FF2B5EF4-FFF2-40B4-BE49-F238E27FC236}">
                <a16:creationId xmlns:a16="http://schemas.microsoft.com/office/drawing/2014/main" id="{DA2B1511-24DC-EAF0-2415-3FA7DBFF1D35}"/>
              </a:ext>
            </a:extLst>
          </p:cNvPr>
          <p:cNvSpPr>
            <a:spLocks noGrp="1"/>
          </p:cNvSpPr>
          <p:nvPr>
            <p:ph type="body" sz="half" idx="2"/>
          </p:nvPr>
        </p:nvSpPr>
        <p:spPr>
          <a:xfrm>
            <a:off x="1792288" y="5367338"/>
            <a:ext cx="5486400" cy="804862"/>
          </a:xfrm>
        </p:spPr>
        <p:txBody>
          <a:bodyPr/>
          <a:lstStyle/>
          <a:p>
            <a:r>
              <a:rPr lang="en-US" dirty="0"/>
              <a:t>January 13, 2025</a:t>
            </a:r>
          </a:p>
        </p:txBody>
      </p:sp>
      <p:sp>
        <p:nvSpPr>
          <p:cNvPr id="4107" name="Slide Number Placeholder 5">
            <a:extLst>
              <a:ext uri="{FF2B5EF4-FFF2-40B4-BE49-F238E27FC236}">
                <a16:creationId xmlns:a16="http://schemas.microsoft.com/office/drawing/2014/main" id="{CE909382-CDA3-495F-F02A-F43E5BA207F5}"/>
              </a:ext>
            </a:extLst>
          </p:cNvPr>
          <p:cNvSpPr>
            <a:spLocks noGrp="1"/>
          </p:cNvSpPr>
          <p:nvPr>
            <p:ph type="sldNum" sz="quarter" idx="11"/>
          </p:nvPr>
        </p:nvSpPr>
        <p:spPr>
          <a:xfrm>
            <a:off x="6934200" y="6248400"/>
            <a:ext cx="1905000" cy="457200"/>
          </a:xfrm>
        </p:spPr>
        <p:txBody>
          <a:bodyPr/>
          <a:lstStyle/>
          <a:p>
            <a:pPr>
              <a:spcAft>
                <a:spcPts val="600"/>
              </a:spcAft>
            </a:pPr>
            <a:r>
              <a:rPr lang="en-US" altLang="en-US"/>
              <a:t>1-</a:t>
            </a:r>
            <a:fld id="{8F83A21C-EE6C-B948-9886-AE74C01D98D4}" type="slidenum">
              <a:rPr lang="en-US" altLang="en-US"/>
              <a:pPr>
                <a:spcAft>
                  <a:spcPts val="600"/>
                </a:spcAft>
              </a:pPr>
              <a:t>1</a:t>
            </a:fld>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D511-FCA0-87C9-343A-7935AFDFD24A}"/>
              </a:ext>
            </a:extLst>
          </p:cNvPr>
          <p:cNvSpPr>
            <a:spLocks noGrp="1"/>
          </p:cNvSpPr>
          <p:nvPr>
            <p:ph type="title"/>
          </p:nvPr>
        </p:nvSpPr>
        <p:spPr/>
        <p:txBody>
          <a:bodyPr/>
          <a:lstStyle/>
          <a:p>
            <a:r>
              <a:rPr lang="en-CA" dirty="0"/>
              <a:t>Terms</a:t>
            </a:r>
          </a:p>
        </p:txBody>
      </p:sp>
      <p:sp>
        <p:nvSpPr>
          <p:cNvPr id="5" name="Slide Number Placeholder 4">
            <a:extLst>
              <a:ext uri="{FF2B5EF4-FFF2-40B4-BE49-F238E27FC236}">
                <a16:creationId xmlns:a16="http://schemas.microsoft.com/office/drawing/2014/main" id="{C4AA575E-DA79-1BEA-9B10-5BD59D8E1111}"/>
              </a:ext>
            </a:extLst>
          </p:cNvPr>
          <p:cNvSpPr>
            <a:spLocks noGrp="1"/>
          </p:cNvSpPr>
          <p:nvPr>
            <p:ph type="sldNum" sz="quarter" idx="11"/>
          </p:nvPr>
        </p:nvSpPr>
        <p:spPr/>
        <p:txBody>
          <a:bodyPr/>
          <a:lstStyle/>
          <a:p>
            <a:r>
              <a:rPr lang="en-US" altLang="en-US"/>
              <a:t>1-</a:t>
            </a:r>
            <a:fld id="{54458890-F676-C648-9DC3-5AD21C96134E}" type="slidenum">
              <a:rPr lang="en-US" altLang="en-US" smtClean="0"/>
              <a:pPr/>
              <a:t>10</a:t>
            </a:fld>
            <a:endParaRPr lang="en-US" altLang="en-US"/>
          </a:p>
        </p:txBody>
      </p:sp>
      <p:sp>
        <p:nvSpPr>
          <p:cNvPr id="4" name="Text Placeholder 3">
            <a:extLst>
              <a:ext uri="{FF2B5EF4-FFF2-40B4-BE49-F238E27FC236}">
                <a16:creationId xmlns:a16="http://schemas.microsoft.com/office/drawing/2014/main" id="{8A041FC6-4431-EB89-6A1C-07AFB3951678}"/>
              </a:ext>
            </a:extLst>
          </p:cNvPr>
          <p:cNvSpPr>
            <a:spLocks noGrp="1"/>
          </p:cNvSpPr>
          <p:nvPr>
            <p:ph type="body" idx="1"/>
          </p:nvPr>
        </p:nvSpPr>
        <p:spPr/>
        <p:txBody>
          <a:bodyPr/>
          <a:lstStyle/>
          <a:p>
            <a:r>
              <a:rPr lang="en-CA" dirty="0"/>
              <a:t>Discuss the unknown</a:t>
            </a:r>
          </a:p>
        </p:txBody>
      </p:sp>
    </p:spTree>
    <p:extLst>
      <p:ext uri="{BB962C8B-B14F-4D97-AF65-F5344CB8AC3E}">
        <p14:creationId xmlns:p14="http://schemas.microsoft.com/office/powerpoint/2010/main" val="142789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Clarifying terms</a:t>
            </a:r>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dirty="0">
                <a:solidFill>
                  <a:schemeClr val="accent2"/>
                </a:solidFill>
              </a:rPr>
              <a:t>OS</a:t>
            </a:r>
          </a:p>
          <a:p>
            <a:pPr marL="457200" indent="-457200">
              <a:spcAft>
                <a:spcPts val="600"/>
              </a:spcAft>
              <a:buFont typeface="Arial" panose="020B0604020202020204" pitchFamily="34" charset="0"/>
              <a:buChar char="•"/>
            </a:pPr>
            <a:r>
              <a:rPr lang="en-CA" dirty="0">
                <a:solidFill>
                  <a:schemeClr val="accent2"/>
                </a:solidFill>
              </a:rPr>
              <a:t>Kernel</a:t>
            </a:r>
          </a:p>
          <a:p>
            <a:pPr marL="457200" indent="-457200">
              <a:spcAft>
                <a:spcPts val="600"/>
              </a:spcAft>
              <a:buFont typeface="Arial" panose="020B0604020202020204" pitchFamily="34" charset="0"/>
              <a:buChar char="•"/>
            </a:pPr>
            <a:r>
              <a:rPr lang="en-CA" dirty="0">
                <a:solidFill>
                  <a:schemeClr val="accent2"/>
                </a:solidFill>
              </a:rPr>
              <a:t>Unix</a:t>
            </a:r>
          </a:p>
          <a:p>
            <a:pPr marL="457200" indent="-457200">
              <a:spcAft>
                <a:spcPts val="600"/>
              </a:spcAft>
              <a:buFont typeface="Arial" panose="020B0604020202020204" pitchFamily="34" charset="0"/>
              <a:buChar char="•"/>
            </a:pPr>
            <a:r>
              <a:rPr lang="en-CA" dirty="0">
                <a:solidFill>
                  <a:schemeClr val="accent2"/>
                </a:solidFill>
              </a:rPr>
              <a:t>Glibc</a:t>
            </a:r>
          </a:p>
          <a:p>
            <a:pPr marL="457200" indent="-457200">
              <a:spcAft>
                <a:spcPts val="600"/>
              </a:spcAft>
              <a:buFont typeface="Arial" panose="020B0604020202020204" pitchFamily="34" charset="0"/>
              <a:buChar char="•"/>
            </a:pPr>
            <a:r>
              <a:rPr lang="en-CA" dirty="0">
                <a:solidFill>
                  <a:schemeClr val="accent2"/>
                </a:solidFill>
              </a:rPr>
              <a:t>Hardware Abstraction Layer</a:t>
            </a:r>
          </a:p>
          <a:p>
            <a:pPr marL="457200" indent="-457200">
              <a:spcAft>
                <a:spcPts val="600"/>
              </a:spcAft>
              <a:buFont typeface="Arial" panose="020B0604020202020204" pitchFamily="34" charset="0"/>
              <a:buChar char="•"/>
            </a:pPr>
            <a:r>
              <a:rPr lang="en-CA" dirty="0">
                <a:solidFill>
                  <a:schemeClr val="accent2"/>
                </a:solidFill>
              </a:rPr>
              <a:t>The </a:t>
            </a:r>
            <a:r>
              <a:rPr lang="en-CA" i="1" dirty="0" err="1">
                <a:solidFill>
                  <a:schemeClr val="accent2"/>
                </a:solidFill>
              </a:rPr>
              <a:t>init</a:t>
            </a:r>
            <a:endParaRPr lang="en-CA" i="1" dirty="0">
              <a:solidFill>
                <a:schemeClr val="accent2"/>
              </a:solidFill>
            </a:endParaRPr>
          </a:p>
          <a:p>
            <a:pPr marL="457200" indent="-457200">
              <a:spcAft>
                <a:spcPts val="600"/>
              </a:spcAft>
              <a:buFont typeface="Arial" panose="020B0604020202020204" pitchFamily="34" charset="0"/>
              <a:buChar char="•"/>
            </a:pPr>
            <a:r>
              <a:rPr lang="en-CA" dirty="0">
                <a:solidFill>
                  <a:schemeClr val="accent2"/>
                </a:solidFill>
              </a:rPr>
              <a:t>Open Source Project</a:t>
            </a:r>
          </a:p>
          <a:p>
            <a:pPr marL="457200" indent="-457200">
              <a:spcAft>
                <a:spcPts val="600"/>
              </a:spcAft>
              <a:buFont typeface="Arial" panose="020B0604020202020204" pitchFamily="34" charset="0"/>
              <a:buChar char="•"/>
            </a:pPr>
            <a:r>
              <a:rPr lang="en-CA" dirty="0">
                <a:solidFill>
                  <a:schemeClr val="accent2"/>
                </a:solidFill>
              </a:rPr>
              <a:t>GUI / Widgets</a:t>
            </a:r>
          </a:p>
          <a:p>
            <a:pPr marL="457200" indent="-457200">
              <a:spcAft>
                <a:spcPts val="600"/>
              </a:spcAft>
              <a:buFont typeface="Arial" panose="020B0604020202020204" pitchFamily="34" charset="0"/>
              <a:buChar char="•"/>
            </a:pPr>
            <a:r>
              <a:rPr lang="en-CA" dirty="0">
                <a:solidFill>
                  <a:schemeClr val="accent2"/>
                </a:solidFill>
              </a:rPr>
              <a:t>Native binaries</a:t>
            </a:r>
          </a:p>
          <a:p>
            <a:pPr marL="457200" indent="-457200">
              <a:spcAft>
                <a:spcPts val="600"/>
              </a:spcAft>
              <a:buFont typeface="Arial" panose="020B0604020202020204" pitchFamily="34" charset="0"/>
              <a:buChar char="•"/>
            </a:pPr>
            <a:r>
              <a:rPr lang="en-CA" dirty="0">
                <a:solidFill>
                  <a:schemeClr val="accent2"/>
                </a:solidFill>
              </a:rPr>
              <a:t>Processes and Threads</a:t>
            </a:r>
          </a:p>
          <a:p>
            <a:pPr marL="457200" indent="-457200">
              <a:spcAft>
                <a:spcPts val="600"/>
              </a:spcAft>
              <a:buFont typeface="Arial" panose="020B0604020202020204" pitchFamily="34" charset="0"/>
              <a:buChar char="•"/>
            </a:pPr>
            <a:r>
              <a:rPr lang="en-CA" dirty="0">
                <a:solidFill>
                  <a:schemeClr val="accent2"/>
                </a:solidFill>
              </a:rPr>
              <a:t>????</a:t>
            </a: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11</a:t>
            </a:fld>
            <a:endParaRPr lang="en-US" altLang="en-US"/>
          </a:p>
        </p:txBody>
      </p:sp>
    </p:spTree>
    <p:extLst>
      <p:ext uri="{BB962C8B-B14F-4D97-AF65-F5344CB8AC3E}">
        <p14:creationId xmlns:p14="http://schemas.microsoft.com/office/powerpoint/2010/main" val="90959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D511-FCA0-87C9-343A-7935AFDFD24A}"/>
              </a:ext>
            </a:extLst>
          </p:cNvPr>
          <p:cNvSpPr>
            <a:spLocks noGrp="1"/>
          </p:cNvSpPr>
          <p:nvPr>
            <p:ph type="title"/>
          </p:nvPr>
        </p:nvSpPr>
        <p:spPr/>
        <p:txBody>
          <a:bodyPr/>
          <a:lstStyle/>
          <a:p>
            <a:r>
              <a:rPr lang="en-CA" dirty="0"/>
              <a:t>Android Frameworks</a:t>
            </a:r>
          </a:p>
        </p:txBody>
      </p:sp>
      <p:sp>
        <p:nvSpPr>
          <p:cNvPr id="5" name="Slide Number Placeholder 4">
            <a:extLst>
              <a:ext uri="{FF2B5EF4-FFF2-40B4-BE49-F238E27FC236}">
                <a16:creationId xmlns:a16="http://schemas.microsoft.com/office/drawing/2014/main" id="{C4AA575E-DA79-1BEA-9B10-5BD59D8E1111}"/>
              </a:ext>
            </a:extLst>
          </p:cNvPr>
          <p:cNvSpPr>
            <a:spLocks noGrp="1"/>
          </p:cNvSpPr>
          <p:nvPr>
            <p:ph type="sldNum" sz="quarter" idx="11"/>
          </p:nvPr>
        </p:nvSpPr>
        <p:spPr/>
        <p:txBody>
          <a:bodyPr/>
          <a:lstStyle/>
          <a:p>
            <a:r>
              <a:rPr lang="en-US" altLang="en-US"/>
              <a:t>1-</a:t>
            </a:r>
            <a:fld id="{54458890-F676-C648-9DC3-5AD21C96134E}" type="slidenum">
              <a:rPr lang="en-US" altLang="en-US" smtClean="0"/>
              <a:pPr/>
              <a:t>12</a:t>
            </a:fld>
            <a:endParaRPr lang="en-US" altLang="en-US"/>
          </a:p>
        </p:txBody>
      </p:sp>
      <p:sp>
        <p:nvSpPr>
          <p:cNvPr id="4" name="Text Placeholder 3">
            <a:extLst>
              <a:ext uri="{FF2B5EF4-FFF2-40B4-BE49-F238E27FC236}">
                <a16:creationId xmlns:a16="http://schemas.microsoft.com/office/drawing/2014/main" id="{8A041FC6-4431-EB89-6A1C-07AFB3951678}"/>
              </a:ext>
            </a:extLst>
          </p:cNvPr>
          <p:cNvSpPr>
            <a:spLocks noGrp="1"/>
          </p:cNvSpPr>
          <p:nvPr>
            <p:ph type="body" idx="1"/>
          </p:nvPr>
        </p:nvSpPr>
        <p:spPr/>
        <p:txBody>
          <a:bodyPr/>
          <a:lstStyle/>
          <a:p>
            <a:r>
              <a:rPr lang="en-CA" dirty="0"/>
              <a:t>What are</a:t>
            </a:r>
          </a:p>
        </p:txBody>
      </p:sp>
    </p:spTree>
    <p:extLst>
      <p:ext uri="{BB962C8B-B14F-4D97-AF65-F5344CB8AC3E}">
        <p14:creationId xmlns:p14="http://schemas.microsoft.com/office/powerpoint/2010/main" val="605343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Android Frameworks</a:t>
            </a:r>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800" dirty="0">
                <a:solidFill>
                  <a:schemeClr val="accent2"/>
                </a:solidFill>
              </a:rPr>
              <a:t>By providing the frameworks, Android facilitates the application creation process, </a:t>
            </a:r>
          </a:p>
          <a:p>
            <a:pPr marL="914400" lvl="1" indent="-457200">
              <a:spcAft>
                <a:spcPts val="600"/>
              </a:spcAft>
              <a:buFont typeface="Arial" panose="020B0604020202020204" pitchFamily="34" charset="0"/>
              <a:buChar char="•"/>
            </a:pPr>
            <a:r>
              <a:rPr lang="en-CA" sz="2800" dirty="0">
                <a:solidFill>
                  <a:schemeClr val="accent2"/>
                </a:solidFill>
              </a:rPr>
              <a:t>allowing developers to use higher-level languages such as Java, rather than low-level C/C++. </a:t>
            </a:r>
          </a:p>
          <a:p>
            <a:pPr marL="457200" indent="-457200">
              <a:spcAft>
                <a:spcPts val="600"/>
              </a:spcAft>
              <a:buFont typeface="Arial" panose="020B0604020202020204" pitchFamily="34" charset="0"/>
              <a:buChar char="•"/>
            </a:pPr>
            <a:r>
              <a:rPr lang="en-CA" sz="2800" dirty="0">
                <a:solidFill>
                  <a:schemeClr val="accent2"/>
                </a:solidFill>
              </a:rPr>
              <a:t>Developers can draw on the plentiful APIs which handle graphics, audio and hardware access. </a:t>
            </a:r>
          </a:p>
          <a:p>
            <a:pPr marL="457200" indent="-457200">
              <a:spcAft>
                <a:spcPts val="600"/>
              </a:spcAft>
              <a:buFont typeface="Arial" panose="020B0604020202020204" pitchFamily="34" charset="0"/>
              <a:buChar char="•"/>
            </a:pPr>
            <a:r>
              <a:rPr lang="en-CA" sz="2800" dirty="0">
                <a:solidFill>
                  <a:schemeClr val="accent2"/>
                </a:solidFill>
              </a:rPr>
              <a:t>Unlike X-Windows and GNOME/KDE, Android’s graphics programming API are far simpler</a:t>
            </a: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13</a:t>
            </a:fld>
            <a:endParaRPr lang="en-US" altLang="en-US"/>
          </a:p>
        </p:txBody>
      </p:sp>
    </p:spTree>
    <p:extLst>
      <p:ext uri="{BB962C8B-B14F-4D97-AF65-F5344CB8AC3E}">
        <p14:creationId xmlns:p14="http://schemas.microsoft.com/office/powerpoint/2010/main" val="290815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Android Frameworks</a:t>
            </a:r>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800" dirty="0">
                <a:solidFill>
                  <a:schemeClr val="accent2"/>
                </a:solidFill>
              </a:rPr>
              <a:t>Packaged in different </a:t>
            </a:r>
            <a:r>
              <a:rPr lang="en-CA" sz="2800" i="1" dirty="0">
                <a:solidFill>
                  <a:schemeClr val="accent2"/>
                </a:solidFill>
              </a:rPr>
              <a:t>namespaces, </a:t>
            </a:r>
            <a:r>
              <a:rPr lang="en-CA" sz="2800" dirty="0">
                <a:solidFill>
                  <a:schemeClr val="accent2"/>
                </a:solidFill>
              </a:rPr>
              <a:t>according to their functionality.</a:t>
            </a:r>
          </a:p>
          <a:p>
            <a:pPr marL="457200" indent="-457200">
              <a:spcAft>
                <a:spcPts val="600"/>
              </a:spcAft>
              <a:buFont typeface="Arial" panose="020B0604020202020204" pitchFamily="34" charset="0"/>
              <a:buChar char="•"/>
            </a:pPr>
            <a:r>
              <a:rPr lang="en-CA" sz="2800" dirty="0">
                <a:solidFill>
                  <a:schemeClr val="accent2"/>
                </a:solidFill>
              </a:rPr>
              <a:t>Packages in the </a:t>
            </a:r>
            <a:r>
              <a:rPr lang="en-CA" sz="2800" i="1" dirty="0">
                <a:solidFill>
                  <a:schemeClr val="accent2"/>
                </a:solidFill>
              </a:rPr>
              <a:t>android.* </a:t>
            </a:r>
            <a:r>
              <a:rPr lang="en-CA" sz="2800" dirty="0">
                <a:solidFill>
                  <a:schemeClr val="accent2"/>
                </a:solidFill>
              </a:rPr>
              <a:t>namespace are available for use by developers. </a:t>
            </a:r>
          </a:p>
          <a:p>
            <a:pPr marL="457200" indent="-457200">
              <a:spcAft>
                <a:spcPts val="600"/>
              </a:spcAft>
              <a:buFont typeface="Arial" panose="020B0604020202020204" pitchFamily="34" charset="0"/>
              <a:buChar char="•"/>
            </a:pPr>
            <a:r>
              <a:rPr lang="en-CA" sz="2800" dirty="0">
                <a:solidFill>
                  <a:schemeClr val="accent2"/>
                </a:solidFill>
              </a:rPr>
              <a:t>Packages in </a:t>
            </a:r>
            <a:r>
              <a:rPr lang="en-CA" sz="2800" i="1" dirty="0" err="1">
                <a:solidFill>
                  <a:schemeClr val="accent2"/>
                </a:solidFill>
              </a:rPr>
              <a:t>com.android</a:t>
            </a:r>
            <a:r>
              <a:rPr lang="en-CA" sz="2800" i="1" dirty="0">
                <a:solidFill>
                  <a:schemeClr val="accent2"/>
                </a:solidFill>
              </a:rPr>
              <a:t>.* </a:t>
            </a:r>
            <a:r>
              <a:rPr lang="en-CA" sz="2800" dirty="0">
                <a:solidFill>
                  <a:schemeClr val="accent2"/>
                </a:solidFill>
              </a:rPr>
              <a:t>are internal. </a:t>
            </a:r>
          </a:p>
          <a:p>
            <a:pPr marL="457200" indent="-457200">
              <a:spcAft>
                <a:spcPts val="600"/>
              </a:spcAft>
              <a:buFont typeface="Arial" panose="020B0604020202020204" pitchFamily="34" charset="0"/>
              <a:buChar char="•"/>
            </a:pPr>
            <a:r>
              <a:rPr lang="en-CA" sz="2800" dirty="0">
                <a:solidFill>
                  <a:schemeClr val="accent2"/>
                </a:solidFill>
              </a:rPr>
              <a:t>Android also supports most of the standard Java runtime packages in the </a:t>
            </a:r>
            <a:r>
              <a:rPr lang="en-CA" sz="2800" i="1" dirty="0">
                <a:solidFill>
                  <a:schemeClr val="accent2"/>
                </a:solidFill>
              </a:rPr>
              <a:t>java.* </a:t>
            </a:r>
            <a:r>
              <a:rPr lang="en-CA" sz="2800" dirty="0">
                <a:solidFill>
                  <a:schemeClr val="accent2"/>
                </a:solidFill>
              </a:rPr>
              <a:t>namespace</a:t>
            </a:r>
          </a:p>
          <a:p>
            <a:pPr marL="457200" indent="-457200">
              <a:spcAft>
                <a:spcPts val="600"/>
              </a:spcAft>
              <a:buFont typeface="Arial" panose="020B0604020202020204" pitchFamily="34" charset="0"/>
              <a:buChar char="•"/>
            </a:pPr>
            <a:r>
              <a:rPr lang="en-CA" sz="2800" dirty="0">
                <a:solidFill>
                  <a:schemeClr val="accent2"/>
                </a:solidFill>
              </a:rPr>
              <a:t>The entire set of frameworks is bundled into several Java </a:t>
            </a:r>
            <a:r>
              <a:rPr lang="en-CA" sz="2800" dirty="0" err="1">
                <a:solidFill>
                  <a:schemeClr val="accent2"/>
                </a:solidFill>
              </a:rPr>
              <a:t>ARchive</a:t>
            </a:r>
            <a:r>
              <a:rPr lang="en-CA" sz="2800" dirty="0">
                <a:solidFill>
                  <a:schemeClr val="accent2"/>
                </a:solidFill>
              </a:rPr>
              <a:t> (.jar) files on the device, in the directory names </a:t>
            </a:r>
            <a:r>
              <a:rPr lang="en-CA" sz="2800" i="1" dirty="0">
                <a:solidFill>
                  <a:schemeClr val="accent2"/>
                </a:solidFill>
              </a:rPr>
              <a:t>/system/framework</a:t>
            </a:r>
          </a:p>
          <a:p>
            <a:pPr marL="457200" indent="-457200">
              <a:spcAft>
                <a:spcPts val="600"/>
              </a:spcAft>
              <a:buFont typeface="Arial" panose="020B0604020202020204" pitchFamily="34" charset="0"/>
              <a:buChar char="•"/>
            </a:pPr>
            <a:endParaRPr lang="en-CA" sz="2800" dirty="0">
              <a:solidFill>
                <a:schemeClr val="accent2"/>
              </a:solidFill>
            </a:endParaRPr>
          </a:p>
          <a:p>
            <a:pPr marL="457200" indent="-457200">
              <a:spcAft>
                <a:spcPts val="600"/>
              </a:spcAft>
              <a:buFont typeface="Arial" panose="020B0604020202020204" pitchFamily="34" charset="0"/>
              <a:buChar char="•"/>
            </a:pPr>
            <a:endParaRPr lang="en-CA" sz="2800" i="1"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14</a:t>
            </a:fld>
            <a:endParaRPr lang="en-US" altLang="en-US"/>
          </a:p>
        </p:txBody>
      </p:sp>
    </p:spTree>
    <p:extLst>
      <p:ext uri="{BB962C8B-B14F-4D97-AF65-F5344CB8AC3E}">
        <p14:creationId xmlns:p14="http://schemas.microsoft.com/office/powerpoint/2010/main" val="109151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Android Frameworks</a:t>
            </a: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15</a:t>
            </a:fld>
            <a:endParaRPr lang="en-US" altLang="en-US"/>
          </a:p>
        </p:txBody>
      </p:sp>
      <p:pic>
        <p:nvPicPr>
          <p:cNvPr id="2" name="Picture 1">
            <a:extLst>
              <a:ext uri="{FF2B5EF4-FFF2-40B4-BE49-F238E27FC236}">
                <a16:creationId xmlns:a16="http://schemas.microsoft.com/office/drawing/2014/main" id="{B7F85A0C-F375-1258-C7F3-8E89C0610043}"/>
              </a:ext>
            </a:extLst>
          </p:cNvPr>
          <p:cNvPicPr>
            <a:picLocks noChangeAspect="1"/>
          </p:cNvPicPr>
          <p:nvPr/>
        </p:nvPicPr>
        <p:blipFill>
          <a:blip r:embed="rId3"/>
          <a:stretch>
            <a:fillRect/>
          </a:stretch>
        </p:blipFill>
        <p:spPr>
          <a:xfrm>
            <a:off x="1295400" y="1282700"/>
            <a:ext cx="6299200" cy="5207000"/>
          </a:xfrm>
          <a:prstGeom prst="rect">
            <a:avLst/>
          </a:prstGeom>
        </p:spPr>
      </p:pic>
    </p:spTree>
    <p:extLst>
      <p:ext uri="{BB962C8B-B14F-4D97-AF65-F5344CB8AC3E}">
        <p14:creationId xmlns:p14="http://schemas.microsoft.com/office/powerpoint/2010/main" val="1539484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Android Frameworks (cont.)</a:t>
            </a: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16</a:t>
            </a:fld>
            <a:endParaRPr lang="en-US" altLang="en-US"/>
          </a:p>
        </p:txBody>
      </p:sp>
      <p:pic>
        <p:nvPicPr>
          <p:cNvPr id="3" name="Picture 2">
            <a:extLst>
              <a:ext uri="{FF2B5EF4-FFF2-40B4-BE49-F238E27FC236}">
                <a16:creationId xmlns:a16="http://schemas.microsoft.com/office/drawing/2014/main" id="{FEEDC0BC-0725-350D-CF43-8B3767EB2716}"/>
              </a:ext>
            </a:extLst>
          </p:cNvPr>
          <p:cNvPicPr>
            <a:picLocks noChangeAspect="1"/>
          </p:cNvPicPr>
          <p:nvPr/>
        </p:nvPicPr>
        <p:blipFill>
          <a:blip r:embed="rId3"/>
          <a:stretch>
            <a:fillRect/>
          </a:stretch>
        </p:blipFill>
        <p:spPr>
          <a:xfrm>
            <a:off x="1422400" y="1524000"/>
            <a:ext cx="6299200" cy="5207000"/>
          </a:xfrm>
          <a:prstGeom prst="rect">
            <a:avLst/>
          </a:prstGeom>
        </p:spPr>
      </p:pic>
    </p:spTree>
    <p:extLst>
      <p:ext uri="{BB962C8B-B14F-4D97-AF65-F5344CB8AC3E}">
        <p14:creationId xmlns:p14="http://schemas.microsoft.com/office/powerpoint/2010/main" val="2540034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Android Frameworks (cont.)</a:t>
            </a: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17</a:t>
            </a:fld>
            <a:endParaRPr lang="en-US" altLang="en-US"/>
          </a:p>
        </p:txBody>
      </p:sp>
      <p:pic>
        <p:nvPicPr>
          <p:cNvPr id="2" name="Picture 1">
            <a:extLst>
              <a:ext uri="{FF2B5EF4-FFF2-40B4-BE49-F238E27FC236}">
                <a16:creationId xmlns:a16="http://schemas.microsoft.com/office/drawing/2014/main" id="{8BA29876-DB81-47C7-AB59-708544EBAEEA}"/>
              </a:ext>
            </a:extLst>
          </p:cNvPr>
          <p:cNvPicPr>
            <a:picLocks noChangeAspect="1"/>
          </p:cNvPicPr>
          <p:nvPr/>
        </p:nvPicPr>
        <p:blipFill>
          <a:blip r:embed="rId3"/>
          <a:stretch>
            <a:fillRect/>
          </a:stretch>
        </p:blipFill>
        <p:spPr>
          <a:xfrm>
            <a:off x="1422400" y="1924050"/>
            <a:ext cx="6299200" cy="3009900"/>
          </a:xfrm>
          <a:prstGeom prst="rect">
            <a:avLst/>
          </a:prstGeom>
        </p:spPr>
      </p:pic>
    </p:spTree>
    <p:extLst>
      <p:ext uri="{BB962C8B-B14F-4D97-AF65-F5344CB8AC3E}">
        <p14:creationId xmlns:p14="http://schemas.microsoft.com/office/powerpoint/2010/main" val="47186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Discussion</a:t>
            </a:r>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800" b="1" i="1" dirty="0">
                <a:solidFill>
                  <a:schemeClr val="accent2"/>
                </a:solidFill>
              </a:rPr>
              <a:t>namespaces</a:t>
            </a:r>
          </a:p>
          <a:p>
            <a:pPr marL="457200" indent="-457200">
              <a:spcAft>
                <a:spcPts val="600"/>
              </a:spcAft>
              <a:buFont typeface="Arial" panose="020B0604020202020204" pitchFamily="34" charset="0"/>
              <a:buChar char="•"/>
            </a:pPr>
            <a:r>
              <a:rPr lang="en-CA" sz="2800" b="1" i="1" dirty="0">
                <a:solidFill>
                  <a:schemeClr val="accent2"/>
                </a:solidFill>
              </a:rPr>
              <a:t>Java</a:t>
            </a:r>
            <a:endParaRPr lang="en-CA" sz="2800" b="1" dirty="0">
              <a:solidFill>
                <a:schemeClr val="accent2"/>
              </a:solidFill>
            </a:endParaRPr>
          </a:p>
          <a:p>
            <a:pPr marL="457200" indent="-457200">
              <a:spcAft>
                <a:spcPts val="600"/>
              </a:spcAft>
              <a:buFont typeface="Arial" panose="020B0604020202020204" pitchFamily="34" charset="0"/>
              <a:buChar char="•"/>
            </a:pPr>
            <a:r>
              <a:rPr lang="en-CA" sz="2800" dirty="0">
                <a:solidFill>
                  <a:schemeClr val="accent2"/>
                </a:solidFill>
              </a:rPr>
              <a:t>Software </a:t>
            </a:r>
            <a:r>
              <a:rPr lang="en-CA" sz="2800" b="1" i="1" dirty="0">
                <a:solidFill>
                  <a:schemeClr val="accent2"/>
                </a:solidFill>
              </a:rPr>
              <a:t>packages</a:t>
            </a:r>
            <a:r>
              <a:rPr lang="en-CA" sz="2800" dirty="0">
                <a:solidFill>
                  <a:schemeClr val="accent2"/>
                </a:solidFill>
              </a:rPr>
              <a:t> in Java</a:t>
            </a:r>
          </a:p>
          <a:p>
            <a:pPr marL="457200" indent="-457200">
              <a:spcAft>
                <a:spcPts val="600"/>
              </a:spcAft>
              <a:buFont typeface="Arial" panose="020B0604020202020204" pitchFamily="34" charset="0"/>
              <a:buChar char="•"/>
            </a:pPr>
            <a:r>
              <a:rPr lang="en-CA" sz="2800" dirty="0">
                <a:solidFill>
                  <a:schemeClr val="accent2"/>
                </a:solidFill>
              </a:rPr>
              <a:t>Standard </a:t>
            </a:r>
            <a:r>
              <a:rPr lang="en-CA" sz="2800" b="1" i="1" dirty="0">
                <a:solidFill>
                  <a:schemeClr val="accent2"/>
                </a:solidFill>
              </a:rPr>
              <a:t>Java runtime </a:t>
            </a:r>
            <a:r>
              <a:rPr lang="en-CA" sz="2800" dirty="0">
                <a:solidFill>
                  <a:schemeClr val="accent2"/>
                </a:solidFill>
              </a:rPr>
              <a:t>packages </a:t>
            </a:r>
          </a:p>
          <a:p>
            <a:pPr marL="457200" indent="-457200">
              <a:spcAft>
                <a:spcPts val="600"/>
              </a:spcAft>
              <a:buFont typeface="Arial" panose="020B0604020202020204" pitchFamily="34" charset="0"/>
              <a:buChar char="•"/>
            </a:pPr>
            <a:endParaRPr lang="en-CA" sz="2800" dirty="0">
              <a:solidFill>
                <a:schemeClr val="accent2"/>
              </a:solidFill>
            </a:endParaRPr>
          </a:p>
          <a:p>
            <a:pPr>
              <a:spcAft>
                <a:spcPts val="600"/>
              </a:spcAft>
            </a:pPr>
            <a:r>
              <a:rPr lang="en-CA" sz="2800" dirty="0">
                <a:solidFill>
                  <a:schemeClr val="accent2"/>
                </a:solidFill>
              </a:rPr>
              <a:t>Just Google the terms or check Wikipedia and answer (your best guess is just fine)</a:t>
            </a:r>
          </a:p>
          <a:p>
            <a:pPr marL="457200" indent="-457200">
              <a:spcAft>
                <a:spcPts val="600"/>
              </a:spcAft>
              <a:buFont typeface="Arial" panose="020B0604020202020204" pitchFamily="34" charset="0"/>
              <a:buChar char="•"/>
            </a:pPr>
            <a:endParaRPr lang="en-CA" sz="2800" i="1"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18</a:t>
            </a:fld>
            <a:endParaRPr lang="en-US" altLang="en-US"/>
          </a:p>
        </p:txBody>
      </p:sp>
    </p:spTree>
    <p:extLst>
      <p:ext uri="{BB962C8B-B14F-4D97-AF65-F5344CB8AC3E}">
        <p14:creationId xmlns:p14="http://schemas.microsoft.com/office/powerpoint/2010/main" val="141941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D511-FCA0-87C9-343A-7935AFDFD24A}"/>
              </a:ext>
            </a:extLst>
          </p:cNvPr>
          <p:cNvSpPr>
            <a:spLocks noGrp="1"/>
          </p:cNvSpPr>
          <p:nvPr>
            <p:ph type="title"/>
          </p:nvPr>
        </p:nvSpPr>
        <p:spPr/>
        <p:txBody>
          <a:bodyPr/>
          <a:lstStyle/>
          <a:p>
            <a:r>
              <a:rPr lang="en-CA" dirty="0"/>
              <a:t>Dalvik VM</a:t>
            </a:r>
          </a:p>
        </p:txBody>
      </p:sp>
      <p:sp>
        <p:nvSpPr>
          <p:cNvPr id="5" name="Slide Number Placeholder 4">
            <a:extLst>
              <a:ext uri="{FF2B5EF4-FFF2-40B4-BE49-F238E27FC236}">
                <a16:creationId xmlns:a16="http://schemas.microsoft.com/office/drawing/2014/main" id="{C4AA575E-DA79-1BEA-9B10-5BD59D8E1111}"/>
              </a:ext>
            </a:extLst>
          </p:cNvPr>
          <p:cNvSpPr>
            <a:spLocks noGrp="1"/>
          </p:cNvSpPr>
          <p:nvPr>
            <p:ph type="sldNum" sz="quarter" idx="11"/>
          </p:nvPr>
        </p:nvSpPr>
        <p:spPr/>
        <p:txBody>
          <a:bodyPr/>
          <a:lstStyle/>
          <a:p>
            <a:r>
              <a:rPr lang="en-US" altLang="en-US"/>
              <a:t>1-</a:t>
            </a:r>
            <a:fld id="{54458890-F676-C648-9DC3-5AD21C96134E}" type="slidenum">
              <a:rPr lang="en-US" altLang="en-US" smtClean="0"/>
              <a:pPr/>
              <a:t>19</a:t>
            </a:fld>
            <a:endParaRPr lang="en-US" altLang="en-US"/>
          </a:p>
        </p:txBody>
      </p:sp>
      <p:sp>
        <p:nvSpPr>
          <p:cNvPr id="4" name="Text Placeholder 3">
            <a:extLst>
              <a:ext uri="{FF2B5EF4-FFF2-40B4-BE49-F238E27FC236}">
                <a16:creationId xmlns:a16="http://schemas.microsoft.com/office/drawing/2014/main" id="{8A041FC6-4431-EB89-6A1C-07AFB3951678}"/>
              </a:ext>
            </a:extLst>
          </p:cNvPr>
          <p:cNvSpPr>
            <a:spLocks noGrp="1"/>
          </p:cNvSpPr>
          <p:nvPr>
            <p:ph type="body" idx="1"/>
          </p:nvPr>
        </p:nvSpPr>
        <p:spPr/>
        <p:txBody>
          <a:bodyPr/>
          <a:lstStyle/>
          <a:p>
            <a:r>
              <a:rPr lang="en-CA" dirty="0"/>
              <a:t>The</a:t>
            </a:r>
          </a:p>
        </p:txBody>
      </p:sp>
    </p:spTree>
    <p:extLst>
      <p:ext uri="{BB962C8B-B14F-4D97-AF65-F5344CB8AC3E}">
        <p14:creationId xmlns:p14="http://schemas.microsoft.com/office/powerpoint/2010/main" val="3615075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E088BF44-821E-847A-9034-D4EA62841C90}"/>
              </a:ext>
            </a:extLst>
          </p:cNvPr>
          <p:cNvSpPr>
            <a:spLocks noGrp="1" noChangeArrowheads="1"/>
          </p:cNvSpPr>
          <p:nvPr>
            <p:ph type="ctrTitle"/>
          </p:nvPr>
        </p:nvSpPr>
        <p:spPr>
          <a:xfrm>
            <a:off x="381000" y="1371600"/>
            <a:ext cx="3657600" cy="1143000"/>
          </a:xfrm>
        </p:spPr>
        <p:txBody>
          <a:bodyPr/>
          <a:lstStyle/>
          <a:p>
            <a:pPr eaLnBrk="1" hangingPunct="1"/>
            <a:r>
              <a:rPr lang="en-US" altLang="en-US" dirty="0"/>
              <a:t>Introduction</a:t>
            </a:r>
          </a:p>
        </p:txBody>
      </p:sp>
    </p:spTree>
    <p:extLst>
      <p:ext uri="{BB962C8B-B14F-4D97-AF65-F5344CB8AC3E}">
        <p14:creationId xmlns:p14="http://schemas.microsoft.com/office/powerpoint/2010/main" val="441570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i="1" dirty="0"/>
              <a:t>Dalvik</a:t>
            </a:r>
            <a:r>
              <a:rPr lang="en-US" dirty="0"/>
              <a:t> VM </a:t>
            </a:r>
            <a:r>
              <a:rPr lang="en-CA" dirty="0"/>
              <a:t>and Android </a:t>
            </a:r>
            <a:r>
              <a:rPr lang="en-CA" dirty="0" err="1"/>
              <a:t>RunTime</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800" dirty="0">
                <a:solidFill>
                  <a:schemeClr val="accent2"/>
                </a:solidFill>
              </a:rPr>
              <a:t>A notable addition to Linux is the introduction of the Dalvik Virtual Machine.</a:t>
            </a:r>
          </a:p>
          <a:p>
            <a:pPr marL="457200" indent="-457200">
              <a:spcAft>
                <a:spcPts val="600"/>
              </a:spcAft>
              <a:buFont typeface="Arial" panose="020B0604020202020204" pitchFamily="34" charset="0"/>
              <a:buChar char="•"/>
            </a:pPr>
            <a:r>
              <a:rPr lang="en-CA" sz="2800" dirty="0">
                <a:solidFill>
                  <a:schemeClr val="accent2"/>
                </a:solidFill>
              </a:rPr>
              <a:t>Android Applications run in the virtual machine</a:t>
            </a:r>
          </a:p>
          <a:p>
            <a:pPr marL="457200" indent="-457200">
              <a:spcAft>
                <a:spcPts val="600"/>
              </a:spcAft>
              <a:buFont typeface="Arial" panose="020B0604020202020204" pitchFamily="34" charset="0"/>
              <a:buChar char="•"/>
            </a:pPr>
            <a:r>
              <a:rPr lang="en-CA" sz="2800" dirty="0">
                <a:solidFill>
                  <a:schemeClr val="accent2"/>
                </a:solidFill>
              </a:rPr>
              <a:t>Similar to a </a:t>
            </a:r>
            <a:r>
              <a:rPr lang="en-CA" sz="2800" i="1" dirty="0">
                <a:solidFill>
                  <a:schemeClr val="accent2"/>
                </a:solidFill>
              </a:rPr>
              <a:t>Java VM</a:t>
            </a:r>
          </a:p>
          <a:p>
            <a:pPr marL="914400" lvl="1" indent="-457200">
              <a:spcAft>
                <a:spcPts val="600"/>
              </a:spcAft>
              <a:buFont typeface="Arial" panose="020B0604020202020204" pitchFamily="34" charset="0"/>
              <a:buChar char="•"/>
            </a:pPr>
            <a:r>
              <a:rPr lang="en-CA" dirty="0">
                <a:solidFill>
                  <a:schemeClr val="accent2"/>
                </a:solidFill>
              </a:rPr>
              <a:t>it runs a different form of bytecode (called DEX, for Dalvik </a:t>
            </a:r>
            <a:r>
              <a:rPr lang="en-CA" i="1" dirty="0">
                <a:solidFill>
                  <a:schemeClr val="accent2"/>
                </a:solidFill>
              </a:rPr>
              <a:t>Executable</a:t>
            </a:r>
            <a:r>
              <a:rPr lang="en-CA" dirty="0">
                <a:solidFill>
                  <a:schemeClr val="accent2"/>
                </a:solidFill>
              </a:rPr>
              <a:t>),</a:t>
            </a:r>
          </a:p>
          <a:p>
            <a:pPr marL="914400" lvl="1" indent="-457200">
              <a:spcAft>
                <a:spcPts val="600"/>
              </a:spcAft>
              <a:buFont typeface="Arial" panose="020B0604020202020204" pitchFamily="34" charset="0"/>
              <a:buChar char="•"/>
            </a:pPr>
            <a:r>
              <a:rPr lang="en-CA" dirty="0">
                <a:solidFill>
                  <a:schemeClr val="accent2"/>
                </a:solidFill>
              </a:rPr>
              <a:t>is more optimized for efficiency and sharing memory than the JVM designed by Sun/Oracle.</a:t>
            </a:r>
          </a:p>
          <a:p>
            <a:pPr marL="914400" lvl="1" indent="-457200">
              <a:spcAft>
                <a:spcPts val="600"/>
              </a:spcAft>
              <a:buFont typeface="Arial" panose="020B0604020202020204" pitchFamily="34" charset="0"/>
              <a:buChar char="•"/>
            </a:pPr>
            <a:r>
              <a:rPr lang="en-CA" dirty="0">
                <a:solidFill>
                  <a:schemeClr val="accent2"/>
                </a:solidFill>
              </a:rPr>
              <a:t>is based on a free open source clone of JVM.</a:t>
            </a:r>
          </a:p>
          <a:p>
            <a:pPr marL="914400" lvl="1" indent="-457200">
              <a:spcAft>
                <a:spcPts val="600"/>
              </a:spcAft>
              <a:buFont typeface="Arial" panose="020B0604020202020204" pitchFamily="34" charset="0"/>
              <a:buChar char="•"/>
            </a:pPr>
            <a:endParaRPr lang="en-CA" dirty="0">
              <a:solidFill>
                <a:schemeClr val="accent2"/>
              </a:solidFill>
            </a:endParaRPr>
          </a:p>
          <a:p>
            <a:pPr marL="457200" indent="-457200">
              <a:spcAft>
                <a:spcPts val="600"/>
              </a:spcAft>
              <a:buFont typeface="Arial" panose="020B0604020202020204" pitchFamily="34" charset="0"/>
              <a:buChar char="•"/>
            </a:pPr>
            <a:endParaRPr lang="en-CA" sz="2800" i="1"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20</a:t>
            </a:fld>
            <a:endParaRPr lang="en-US" altLang="en-US"/>
          </a:p>
        </p:txBody>
      </p:sp>
    </p:spTree>
    <p:extLst>
      <p:ext uri="{BB962C8B-B14F-4D97-AF65-F5344CB8AC3E}">
        <p14:creationId xmlns:p14="http://schemas.microsoft.com/office/powerpoint/2010/main" val="36241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i="1" dirty="0"/>
              <a:t>Android </a:t>
            </a:r>
            <a:r>
              <a:rPr lang="en-CA" i="1" dirty="0" err="1"/>
              <a:t>RunTime</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342900" indent="-342900">
              <a:spcAft>
                <a:spcPts val="600"/>
              </a:spcAft>
              <a:buFont typeface="Arial" panose="020B0604020202020204" pitchFamily="34" charset="0"/>
              <a:buChar char="•"/>
            </a:pPr>
            <a:r>
              <a:rPr lang="en-CA" dirty="0">
                <a:solidFill>
                  <a:schemeClr val="accent2"/>
                </a:solidFill>
              </a:rPr>
              <a:t>The main layer in Android - Dalvik - involves significant processing, and even its many enhancements (</a:t>
            </a:r>
            <a:r>
              <a:rPr lang="en-CA" dirty="0" err="1">
                <a:solidFill>
                  <a:schemeClr val="accent2"/>
                </a:solidFill>
              </a:rPr>
              <a:t>e.g</a:t>
            </a:r>
            <a:r>
              <a:rPr lang="en-CA" dirty="0">
                <a:solidFill>
                  <a:schemeClr val="accent2"/>
                </a:solidFill>
              </a:rPr>
              <a:t> JIT compilation) still require much more work than native code would.</a:t>
            </a:r>
          </a:p>
          <a:p>
            <a:pPr marL="342900" indent="-342900">
              <a:spcAft>
                <a:spcPts val="600"/>
              </a:spcAft>
              <a:buFont typeface="Arial" panose="020B0604020202020204" pitchFamily="34" charset="0"/>
              <a:buChar char="•"/>
            </a:pPr>
            <a:r>
              <a:rPr lang="en-CA" dirty="0">
                <a:solidFill>
                  <a:schemeClr val="accent2"/>
                </a:solidFill>
              </a:rPr>
              <a:t>Rather than using a VM and JIT compilation, the Android </a:t>
            </a:r>
            <a:r>
              <a:rPr lang="en-CA" dirty="0" err="1">
                <a:solidFill>
                  <a:schemeClr val="accent2"/>
                </a:solidFill>
              </a:rPr>
              <a:t>RunTime</a:t>
            </a:r>
            <a:r>
              <a:rPr lang="en-CA" dirty="0">
                <a:solidFill>
                  <a:schemeClr val="accent2"/>
                </a:solidFill>
              </a:rPr>
              <a:t> (ART) uses Ahead-of-Time (AOT) compilation.</a:t>
            </a:r>
          </a:p>
          <a:p>
            <a:pPr marL="342900" indent="-342900">
              <a:spcAft>
                <a:spcPts val="600"/>
              </a:spcAft>
              <a:buFont typeface="Arial" panose="020B0604020202020204" pitchFamily="34" charset="0"/>
              <a:buChar char="•"/>
            </a:pPr>
            <a:endParaRPr lang="en-CA" dirty="0">
              <a:solidFill>
                <a:schemeClr val="accent2"/>
              </a:solidFill>
            </a:endParaRPr>
          </a:p>
          <a:p>
            <a:pPr marL="342900" indent="-342900">
              <a:spcAft>
                <a:spcPts val="600"/>
              </a:spcAft>
              <a:buFont typeface="Arial" panose="020B0604020202020204" pitchFamily="34" charset="0"/>
              <a:buChar char="•"/>
            </a:pPr>
            <a:r>
              <a:rPr lang="en-CA" dirty="0">
                <a:solidFill>
                  <a:schemeClr val="accent2"/>
                </a:solidFill>
              </a:rPr>
              <a:t>Higher Performance</a:t>
            </a:r>
          </a:p>
          <a:p>
            <a:pPr marL="342900" indent="-342900">
              <a:spcAft>
                <a:spcPts val="600"/>
              </a:spcAft>
              <a:buFont typeface="Arial" panose="020B0604020202020204" pitchFamily="34" charset="0"/>
              <a:buChar char="•"/>
            </a:pPr>
            <a:endParaRPr lang="en-CA"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21</a:t>
            </a:fld>
            <a:endParaRPr lang="en-US" altLang="en-US"/>
          </a:p>
        </p:txBody>
      </p:sp>
    </p:spTree>
    <p:extLst>
      <p:ext uri="{BB962C8B-B14F-4D97-AF65-F5344CB8AC3E}">
        <p14:creationId xmlns:p14="http://schemas.microsoft.com/office/powerpoint/2010/main" val="209447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i="1" dirty="0"/>
              <a:t>Java Native Interface</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800" dirty="0">
                <a:solidFill>
                  <a:schemeClr val="accent2"/>
                </a:solidFill>
              </a:rPr>
              <a:t>Allows the inclusion of native libraries in application code, through the Java Native Interface (JNI)</a:t>
            </a:r>
          </a:p>
          <a:p>
            <a:pPr marL="914400" lvl="1" indent="-457200">
              <a:spcAft>
                <a:spcPts val="600"/>
              </a:spcAft>
              <a:buFont typeface="Arial" panose="020B0604020202020204" pitchFamily="34" charset="0"/>
              <a:buChar char="•"/>
            </a:pPr>
            <a:r>
              <a:rPr lang="en-CA" dirty="0">
                <a:solidFill>
                  <a:schemeClr val="accent2"/>
                </a:solidFill>
              </a:rPr>
              <a:t>e.g., C code written to access the graphics chip on a particular mobile device </a:t>
            </a:r>
          </a:p>
          <a:p>
            <a:pPr marL="914400" lvl="1" indent="-457200">
              <a:spcAft>
                <a:spcPts val="600"/>
              </a:spcAft>
              <a:buFont typeface="Arial" panose="020B0604020202020204" pitchFamily="34" charset="0"/>
              <a:buChar char="•"/>
            </a:pPr>
            <a:r>
              <a:rPr lang="en-CA" dirty="0">
                <a:solidFill>
                  <a:schemeClr val="accent2"/>
                </a:solidFill>
              </a:rPr>
              <a:t>Non native code are written to run on the VM and are agnostic to the underlying architecture (e.g., Intel, ARM, MIPS), providing greater portability of apps across various mobile devices.</a:t>
            </a:r>
          </a:p>
          <a:p>
            <a:pPr marL="457200" indent="-457200">
              <a:spcAft>
                <a:spcPts val="600"/>
              </a:spcAft>
              <a:buFont typeface="Arial" panose="020B0604020202020204" pitchFamily="34" charset="0"/>
              <a:buChar char="•"/>
            </a:pPr>
            <a:r>
              <a:rPr lang="en-CA" sz="2800" dirty="0">
                <a:solidFill>
                  <a:schemeClr val="accent2"/>
                </a:solidFill>
              </a:rPr>
              <a:t>Google provides the Native Development Kit (NDK) which developers can use to build native libraries</a:t>
            </a:r>
          </a:p>
          <a:p>
            <a:pPr marL="457200" indent="-457200">
              <a:spcAft>
                <a:spcPts val="600"/>
              </a:spcAft>
              <a:buFont typeface="Arial" panose="020B0604020202020204" pitchFamily="34" charset="0"/>
              <a:buChar char="•"/>
            </a:pPr>
            <a:endParaRPr lang="en-CA" dirty="0">
              <a:solidFill>
                <a:schemeClr val="accent2"/>
              </a:solidFill>
            </a:endParaRPr>
          </a:p>
          <a:p>
            <a:pPr marL="914400" lvl="1" indent="-457200">
              <a:spcAft>
                <a:spcPts val="600"/>
              </a:spcAft>
              <a:buFont typeface="Arial" panose="020B0604020202020204" pitchFamily="34" charset="0"/>
              <a:buChar char="•"/>
            </a:pPr>
            <a:endParaRPr lang="en-CA" dirty="0">
              <a:solidFill>
                <a:schemeClr val="accent2"/>
              </a:solidFill>
            </a:endParaRPr>
          </a:p>
          <a:p>
            <a:pPr marL="914400" lvl="1" indent="-457200">
              <a:spcAft>
                <a:spcPts val="600"/>
              </a:spcAft>
              <a:buFont typeface="Arial" panose="020B0604020202020204" pitchFamily="34" charset="0"/>
              <a:buChar char="•"/>
            </a:pPr>
            <a:endParaRPr lang="en-CA" dirty="0">
              <a:solidFill>
                <a:schemeClr val="accent2"/>
              </a:solidFill>
            </a:endParaRPr>
          </a:p>
          <a:p>
            <a:pPr>
              <a:spcAft>
                <a:spcPts val="600"/>
              </a:spcAft>
            </a:pPr>
            <a:endParaRPr lang="en-CA" sz="2800" i="1"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22</a:t>
            </a:fld>
            <a:endParaRPr lang="en-US" altLang="en-US"/>
          </a:p>
        </p:txBody>
      </p:sp>
    </p:spTree>
    <p:extLst>
      <p:ext uri="{BB962C8B-B14F-4D97-AF65-F5344CB8AC3E}">
        <p14:creationId xmlns:p14="http://schemas.microsoft.com/office/powerpoint/2010/main" val="392019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Discussion</a:t>
            </a:r>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800" b="1" i="1" dirty="0">
                <a:solidFill>
                  <a:schemeClr val="accent2"/>
                </a:solidFill>
              </a:rPr>
              <a:t>Virtual Machine</a:t>
            </a:r>
          </a:p>
          <a:p>
            <a:pPr marL="457200" indent="-457200">
              <a:spcAft>
                <a:spcPts val="600"/>
              </a:spcAft>
              <a:buFont typeface="Arial" panose="020B0604020202020204" pitchFamily="34" charset="0"/>
              <a:buChar char="•"/>
            </a:pPr>
            <a:r>
              <a:rPr lang="en-CA" sz="2800" b="1" i="1" dirty="0">
                <a:solidFill>
                  <a:schemeClr val="accent2"/>
                </a:solidFill>
              </a:rPr>
              <a:t>Executable</a:t>
            </a:r>
            <a:endParaRPr lang="en-CA" sz="2800" b="1" dirty="0">
              <a:solidFill>
                <a:schemeClr val="accent2"/>
              </a:solidFill>
            </a:endParaRPr>
          </a:p>
          <a:p>
            <a:pPr marL="457200" indent="-457200">
              <a:spcAft>
                <a:spcPts val="600"/>
              </a:spcAft>
              <a:buFont typeface="Arial" panose="020B0604020202020204" pitchFamily="34" charset="0"/>
              <a:buChar char="•"/>
            </a:pPr>
            <a:endParaRPr lang="en-CA" sz="2800" i="1"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23</a:t>
            </a:fld>
            <a:endParaRPr lang="en-US" altLang="en-US"/>
          </a:p>
        </p:txBody>
      </p:sp>
    </p:spTree>
    <p:extLst>
      <p:ext uri="{BB962C8B-B14F-4D97-AF65-F5344CB8AC3E}">
        <p14:creationId xmlns:p14="http://schemas.microsoft.com/office/powerpoint/2010/main" val="355310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D511-FCA0-87C9-343A-7935AFDFD24A}"/>
              </a:ext>
            </a:extLst>
          </p:cNvPr>
          <p:cNvSpPr>
            <a:spLocks noGrp="1"/>
          </p:cNvSpPr>
          <p:nvPr>
            <p:ph type="title"/>
          </p:nvPr>
        </p:nvSpPr>
        <p:spPr/>
        <p:txBody>
          <a:bodyPr/>
          <a:lstStyle/>
          <a:p>
            <a:r>
              <a:rPr lang="en-CA" dirty="0"/>
              <a:t>Native Binaries</a:t>
            </a:r>
          </a:p>
        </p:txBody>
      </p:sp>
      <p:sp>
        <p:nvSpPr>
          <p:cNvPr id="5" name="Slide Number Placeholder 4">
            <a:extLst>
              <a:ext uri="{FF2B5EF4-FFF2-40B4-BE49-F238E27FC236}">
                <a16:creationId xmlns:a16="http://schemas.microsoft.com/office/drawing/2014/main" id="{C4AA575E-DA79-1BEA-9B10-5BD59D8E1111}"/>
              </a:ext>
            </a:extLst>
          </p:cNvPr>
          <p:cNvSpPr>
            <a:spLocks noGrp="1"/>
          </p:cNvSpPr>
          <p:nvPr>
            <p:ph type="sldNum" sz="quarter" idx="11"/>
          </p:nvPr>
        </p:nvSpPr>
        <p:spPr/>
        <p:txBody>
          <a:bodyPr/>
          <a:lstStyle/>
          <a:p>
            <a:r>
              <a:rPr lang="en-US" altLang="en-US"/>
              <a:t>1-</a:t>
            </a:r>
            <a:fld id="{54458890-F676-C648-9DC3-5AD21C96134E}" type="slidenum">
              <a:rPr lang="en-US" altLang="en-US" smtClean="0"/>
              <a:pPr/>
              <a:t>24</a:t>
            </a:fld>
            <a:endParaRPr lang="en-US" altLang="en-US"/>
          </a:p>
        </p:txBody>
      </p:sp>
      <p:sp>
        <p:nvSpPr>
          <p:cNvPr id="4" name="Text Placeholder 3">
            <a:extLst>
              <a:ext uri="{FF2B5EF4-FFF2-40B4-BE49-F238E27FC236}">
                <a16:creationId xmlns:a16="http://schemas.microsoft.com/office/drawing/2014/main" id="{8A041FC6-4431-EB89-6A1C-07AFB3951678}"/>
              </a:ext>
            </a:extLst>
          </p:cNvPr>
          <p:cNvSpPr>
            <a:spLocks noGrp="1"/>
          </p:cNvSpPr>
          <p:nvPr>
            <p:ph type="body" idx="1"/>
          </p:nvPr>
        </p:nvSpPr>
        <p:spPr/>
        <p:txBody>
          <a:bodyPr/>
          <a:lstStyle/>
          <a:p>
            <a:r>
              <a:rPr lang="en-CA" dirty="0"/>
              <a:t>What are</a:t>
            </a:r>
          </a:p>
        </p:txBody>
      </p:sp>
    </p:spTree>
    <p:extLst>
      <p:ext uri="{BB962C8B-B14F-4D97-AF65-F5344CB8AC3E}">
        <p14:creationId xmlns:p14="http://schemas.microsoft.com/office/powerpoint/2010/main" val="13085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i="1" dirty="0"/>
              <a:t>Native Binaries</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dirty="0">
                <a:solidFill>
                  <a:schemeClr val="accent2"/>
                </a:solidFill>
              </a:rPr>
              <a:t>Android's critical system component are implemented in C/C++, and are compiled into </a:t>
            </a:r>
            <a:r>
              <a:rPr lang="en-CA" i="1" dirty="0">
                <a:solidFill>
                  <a:schemeClr val="accent2"/>
                </a:solidFill>
              </a:rPr>
              <a:t>native binaries</a:t>
            </a:r>
            <a:r>
              <a:rPr lang="en-CA" dirty="0">
                <a:solidFill>
                  <a:schemeClr val="accent2"/>
                </a:solidFill>
              </a:rPr>
              <a:t>. </a:t>
            </a:r>
          </a:p>
          <a:p>
            <a:pPr marL="457200" indent="-457200">
              <a:spcAft>
                <a:spcPts val="600"/>
              </a:spcAft>
              <a:buFont typeface="Arial" panose="020B0604020202020204" pitchFamily="34" charset="0"/>
              <a:buChar char="•"/>
            </a:pPr>
            <a:r>
              <a:rPr lang="en-CA" dirty="0">
                <a:solidFill>
                  <a:schemeClr val="accent2"/>
                </a:solidFill>
              </a:rPr>
              <a:t>User applications are compiled into Dalvik bytecode, </a:t>
            </a:r>
          </a:p>
          <a:p>
            <a:pPr marL="914400" lvl="1" indent="-457200">
              <a:spcAft>
                <a:spcPts val="600"/>
              </a:spcAft>
              <a:buFont typeface="Arial" panose="020B0604020202020204" pitchFamily="34" charset="0"/>
              <a:buChar char="•"/>
            </a:pPr>
            <a:r>
              <a:rPr lang="en-CA" dirty="0">
                <a:solidFill>
                  <a:schemeClr val="accent2"/>
                </a:solidFill>
              </a:rPr>
              <a:t>the bytecode runs in the context of a Dalvik Virtual machine</a:t>
            </a:r>
          </a:p>
          <a:p>
            <a:pPr marL="457200" indent="-457200">
              <a:spcAft>
                <a:spcPts val="600"/>
              </a:spcAft>
              <a:buFont typeface="Arial" panose="020B0604020202020204" pitchFamily="34" charset="0"/>
              <a:buChar char="•"/>
            </a:pPr>
            <a:r>
              <a:rPr lang="en-CA" dirty="0">
                <a:solidFill>
                  <a:schemeClr val="accent2"/>
                </a:solidFill>
              </a:rPr>
              <a:t>The VM itself is an ELF binary</a:t>
            </a:r>
          </a:p>
          <a:p>
            <a:pPr marL="457200" indent="-457200">
              <a:spcAft>
                <a:spcPts val="600"/>
              </a:spcAft>
              <a:buFont typeface="Arial" panose="020B0604020202020204" pitchFamily="34" charset="0"/>
              <a:buChar char="•"/>
            </a:pPr>
            <a:r>
              <a:rPr lang="en-CA" sz="2800" dirty="0">
                <a:solidFill>
                  <a:srgbClr val="FF0000"/>
                </a:solidFill>
              </a:rPr>
              <a:t>Binaries are usually located in </a:t>
            </a:r>
            <a:r>
              <a:rPr lang="en-CA" sz="2800" i="1" dirty="0">
                <a:solidFill>
                  <a:srgbClr val="FF0000"/>
                </a:solidFill>
              </a:rPr>
              <a:t>/system/bin</a:t>
            </a:r>
            <a:r>
              <a:rPr lang="en-CA" sz="2800" i="1" dirty="0">
                <a:solidFill>
                  <a:schemeClr val="accent2"/>
                </a:solidFill>
              </a:rPr>
              <a:t>, </a:t>
            </a:r>
          </a:p>
          <a:p>
            <a:pPr marL="914400" lvl="1" indent="-457200">
              <a:spcAft>
                <a:spcPts val="600"/>
              </a:spcAft>
              <a:buFont typeface="Arial" panose="020B0604020202020204" pitchFamily="34" charset="0"/>
              <a:buChar char="•"/>
            </a:pPr>
            <a:r>
              <a:rPr lang="en-CA" sz="2800" dirty="0">
                <a:solidFill>
                  <a:srgbClr val="FF0000"/>
                </a:solidFill>
              </a:rPr>
              <a:t>and </a:t>
            </a:r>
            <a:r>
              <a:rPr lang="en-CA" sz="2800" i="1" dirty="0">
                <a:solidFill>
                  <a:srgbClr val="FF0000"/>
                </a:solidFill>
              </a:rPr>
              <a:t>/system/</a:t>
            </a:r>
            <a:r>
              <a:rPr lang="en-CA" sz="2800" i="1" dirty="0" err="1">
                <a:solidFill>
                  <a:srgbClr val="FF0000"/>
                </a:solidFill>
              </a:rPr>
              <a:t>xbin</a:t>
            </a:r>
            <a:r>
              <a:rPr lang="en-CA" sz="2800" i="1" dirty="0">
                <a:solidFill>
                  <a:srgbClr val="FF0000"/>
                </a:solidFill>
              </a:rPr>
              <a:t> </a:t>
            </a:r>
          </a:p>
          <a:p>
            <a:pPr marL="914400" lvl="1" indent="-457200">
              <a:spcAft>
                <a:spcPts val="600"/>
              </a:spcAft>
              <a:buFont typeface="Arial" panose="020B0604020202020204" pitchFamily="34" charset="0"/>
              <a:buChar char="•"/>
            </a:pPr>
            <a:r>
              <a:rPr lang="en-CA" sz="2800" dirty="0">
                <a:solidFill>
                  <a:schemeClr val="accent2"/>
                </a:solidFill>
              </a:rPr>
              <a:t>with a few critical binaries located in </a:t>
            </a:r>
            <a:r>
              <a:rPr lang="en-CA" sz="2800" i="1" dirty="0">
                <a:solidFill>
                  <a:srgbClr val="FF0000"/>
                </a:solidFill>
              </a:rPr>
              <a:t>/</a:t>
            </a:r>
            <a:r>
              <a:rPr lang="en-CA" sz="2800" i="1" dirty="0" err="1">
                <a:solidFill>
                  <a:srgbClr val="FF0000"/>
                </a:solidFill>
              </a:rPr>
              <a:t>sbin</a:t>
            </a:r>
            <a:r>
              <a:rPr lang="en-CA" sz="2800" i="1" dirty="0">
                <a:solidFill>
                  <a:schemeClr val="accent2"/>
                </a:solidFill>
              </a:rPr>
              <a:t>.</a:t>
            </a: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25</a:t>
            </a:fld>
            <a:endParaRPr lang="en-US" altLang="en-US"/>
          </a:p>
        </p:txBody>
      </p:sp>
    </p:spTree>
    <p:extLst>
      <p:ext uri="{BB962C8B-B14F-4D97-AF65-F5344CB8AC3E}">
        <p14:creationId xmlns:p14="http://schemas.microsoft.com/office/powerpoint/2010/main" val="16574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Discussion</a:t>
            </a:r>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800" dirty="0">
                <a:solidFill>
                  <a:schemeClr val="accent2"/>
                </a:solidFill>
              </a:rPr>
              <a:t>The file/directory hierarchy in Unix</a:t>
            </a:r>
          </a:p>
          <a:p>
            <a:pPr marL="457200" indent="-457200">
              <a:spcAft>
                <a:spcPts val="600"/>
              </a:spcAft>
              <a:buFont typeface="Arial" panose="020B0604020202020204" pitchFamily="34" charset="0"/>
              <a:buChar char="•"/>
            </a:pPr>
            <a:r>
              <a:rPr lang="en-CA" sz="2800" dirty="0">
                <a:solidFill>
                  <a:schemeClr val="accent2"/>
                </a:solidFill>
              </a:rPr>
              <a:t>What is the root directory ‘/’?</a:t>
            </a:r>
          </a:p>
          <a:p>
            <a:pPr marL="457200" indent="-457200">
              <a:spcAft>
                <a:spcPts val="600"/>
              </a:spcAft>
              <a:buFont typeface="Arial" panose="020B0604020202020204" pitchFamily="34" charset="0"/>
              <a:buChar char="•"/>
            </a:pPr>
            <a:r>
              <a:rPr lang="en-CA" sz="2800" dirty="0">
                <a:solidFill>
                  <a:schemeClr val="accent2"/>
                </a:solidFill>
              </a:rPr>
              <a:t>Open your VM (</a:t>
            </a:r>
            <a:r>
              <a:rPr lang="en-CA" sz="2800" dirty="0" err="1">
                <a:solidFill>
                  <a:schemeClr val="accent2"/>
                </a:solidFill>
              </a:rPr>
              <a:t>Lubunto</a:t>
            </a:r>
            <a:r>
              <a:rPr lang="en-CA" sz="2800" dirty="0">
                <a:solidFill>
                  <a:schemeClr val="accent2"/>
                </a:solidFill>
              </a:rPr>
              <a:t>)</a:t>
            </a:r>
          </a:p>
          <a:p>
            <a:pPr marL="457200" indent="-457200">
              <a:spcAft>
                <a:spcPts val="600"/>
              </a:spcAft>
              <a:buFont typeface="Arial" panose="020B0604020202020204" pitchFamily="34" charset="0"/>
              <a:buChar char="•"/>
            </a:pPr>
            <a:r>
              <a:rPr lang="en-CA" sz="2800" dirty="0">
                <a:solidFill>
                  <a:schemeClr val="accent2"/>
                </a:solidFill>
              </a:rPr>
              <a:t>Open a terminal</a:t>
            </a:r>
          </a:p>
          <a:p>
            <a:pPr marL="457200" indent="-457200">
              <a:spcAft>
                <a:spcPts val="600"/>
              </a:spcAft>
              <a:buFont typeface="Arial" panose="020B0604020202020204" pitchFamily="34" charset="0"/>
              <a:buChar char="•"/>
            </a:pPr>
            <a:r>
              <a:rPr lang="en-CA" sz="2800" dirty="0">
                <a:solidFill>
                  <a:schemeClr val="accent2"/>
                </a:solidFill>
              </a:rPr>
              <a:t>type</a:t>
            </a:r>
          </a:p>
          <a:p>
            <a:pPr marL="914400" lvl="1" indent="-457200">
              <a:spcAft>
                <a:spcPts val="600"/>
              </a:spcAft>
              <a:buFont typeface="Arial" panose="020B0604020202020204" pitchFamily="34" charset="0"/>
              <a:buChar char="•"/>
            </a:pPr>
            <a:r>
              <a:rPr lang="en-CA" sz="2800" dirty="0">
                <a:solidFill>
                  <a:schemeClr val="accent2"/>
                </a:solidFill>
              </a:rPr>
              <a:t>cd /</a:t>
            </a:r>
          </a:p>
          <a:p>
            <a:pPr marL="914400" lvl="1" indent="-457200">
              <a:spcAft>
                <a:spcPts val="600"/>
              </a:spcAft>
              <a:buFont typeface="Arial" panose="020B0604020202020204" pitchFamily="34" charset="0"/>
              <a:buChar char="•"/>
            </a:pPr>
            <a:r>
              <a:rPr lang="en-CA" sz="2800" dirty="0">
                <a:solidFill>
                  <a:schemeClr val="accent2"/>
                </a:solidFill>
              </a:rPr>
              <a:t>type ‘ll’ or ‘ls –a’ and then hit Enter</a:t>
            </a:r>
          </a:p>
          <a:p>
            <a:pPr marL="457200" indent="-457200">
              <a:spcAft>
                <a:spcPts val="600"/>
              </a:spcAft>
              <a:buFont typeface="Arial" panose="020B0604020202020204" pitchFamily="34" charset="0"/>
              <a:buChar char="•"/>
            </a:pPr>
            <a:endParaRPr lang="en-CA" sz="2800" i="1"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26</a:t>
            </a:fld>
            <a:endParaRPr lang="en-US" altLang="en-US"/>
          </a:p>
        </p:txBody>
      </p:sp>
    </p:spTree>
    <p:extLst>
      <p:ext uri="{BB962C8B-B14F-4D97-AF65-F5344CB8AC3E}">
        <p14:creationId xmlns:p14="http://schemas.microsoft.com/office/powerpoint/2010/main" val="163999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D511-FCA0-87C9-343A-7935AFDFD24A}"/>
              </a:ext>
            </a:extLst>
          </p:cNvPr>
          <p:cNvSpPr>
            <a:spLocks noGrp="1"/>
          </p:cNvSpPr>
          <p:nvPr>
            <p:ph type="title"/>
          </p:nvPr>
        </p:nvSpPr>
        <p:spPr/>
        <p:txBody>
          <a:bodyPr/>
          <a:lstStyle/>
          <a:p>
            <a:r>
              <a:rPr lang="en-CA" dirty="0"/>
              <a:t>Bionic</a:t>
            </a:r>
          </a:p>
        </p:txBody>
      </p:sp>
      <p:sp>
        <p:nvSpPr>
          <p:cNvPr id="5" name="Slide Number Placeholder 4">
            <a:extLst>
              <a:ext uri="{FF2B5EF4-FFF2-40B4-BE49-F238E27FC236}">
                <a16:creationId xmlns:a16="http://schemas.microsoft.com/office/drawing/2014/main" id="{C4AA575E-DA79-1BEA-9B10-5BD59D8E1111}"/>
              </a:ext>
            </a:extLst>
          </p:cNvPr>
          <p:cNvSpPr>
            <a:spLocks noGrp="1"/>
          </p:cNvSpPr>
          <p:nvPr>
            <p:ph type="sldNum" sz="quarter" idx="11"/>
          </p:nvPr>
        </p:nvSpPr>
        <p:spPr/>
        <p:txBody>
          <a:bodyPr/>
          <a:lstStyle/>
          <a:p>
            <a:r>
              <a:rPr lang="en-US" altLang="en-US"/>
              <a:t>1-</a:t>
            </a:r>
            <a:fld id="{54458890-F676-C648-9DC3-5AD21C96134E}" type="slidenum">
              <a:rPr lang="en-US" altLang="en-US" smtClean="0"/>
              <a:pPr/>
              <a:t>27</a:t>
            </a:fld>
            <a:endParaRPr lang="en-US" altLang="en-US"/>
          </a:p>
        </p:txBody>
      </p:sp>
      <p:sp>
        <p:nvSpPr>
          <p:cNvPr id="4" name="Text Placeholder 3">
            <a:extLst>
              <a:ext uri="{FF2B5EF4-FFF2-40B4-BE49-F238E27FC236}">
                <a16:creationId xmlns:a16="http://schemas.microsoft.com/office/drawing/2014/main" id="{8A041FC6-4431-EB89-6A1C-07AFB3951678}"/>
              </a:ext>
            </a:extLst>
          </p:cNvPr>
          <p:cNvSpPr>
            <a:spLocks noGrp="1"/>
          </p:cNvSpPr>
          <p:nvPr>
            <p:ph type="body" idx="1"/>
          </p:nvPr>
        </p:nvSpPr>
        <p:spPr/>
        <p:txBody>
          <a:bodyPr/>
          <a:lstStyle/>
          <a:p>
            <a:r>
              <a:rPr lang="en-CA" dirty="0"/>
              <a:t>What is</a:t>
            </a:r>
          </a:p>
        </p:txBody>
      </p:sp>
    </p:spTree>
    <p:extLst>
      <p:ext uri="{BB962C8B-B14F-4D97-AF65-F5344CB8AC3E}">
        <p14:creationId xmlns:p14="http://schemas.microsoft.com/office/powerpoint/2010/main" val="3740393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i="1" dirty="0"/>
              <a:t>Glibc and Bionic</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800" dirty="0">
                <a:solidFill>
                  <a:schemeClr val="accent2"/>
                </a:solidFill>
              </a:rPr>
              <a:t>When you develop a C code and want to use some functions you typically #include &lt;</a:t>
            </a:r>
            <a:r>
              <a:rPr lang="en-CA" sz="2800" dirty="0" err="1">
                <a:solidFill>
                  <a:schemeClr val="accent2"/>
                </a:solidFill>
              </a:rPr>
              <a:t>stdlib.h</a:t>
            </a:r>
            <a:r>
              <a:rPr lang="en-CA" sz="2800" dirty="0">
                <a:solidFill>
                  <a:schemeClr val="accent2"/>
                </a:solidFill>
              </a:rPr>
              <a:t>&gt; and other headers</a:t>
            </a:r>
          </a:p>
          <a:p>
            <a:pPr marL="457200" indent="-457200">
              <a:spcAft>
                <a:spcPts val="600"/>
              </a:spcAft>
              <a:buFont typeface="Arial" panose="020B0604020202020204" pitchFamily="34" charset="0"/>
              <a:buChar char="•"/>
            </a:pPr>
            <a:r>
              <a:rPr lang="en-CA" sz="2800" dirty="0">
                <a:solidFill>
                  <a:schemeClr val="accent2"/>
                </a:solidFill>
              </a:rPr>
              <a:t>When you build your code the </a:t>
            </a:r>
            <a:r>
              <a:rPr lang="en-CA" sz="2800" i="1" dirty="0" err="1">
                <a:solidFill>
                  <a:schemeClr val="accent2"/>
                </a:solidFill>
              </a:rPr>
              <a:t>libc.so</a:t>
            </a:r>
            <a:r>
              <a:rPr lang="en-CA" sz="2800" dirty="0">
                <a:solidFill>
                  <a:schemeClr val="accent2"/>
                </a:solidFill>
              </a:rPr>
              <a:t> is linked to your output file </a:t>
            </a:r>
          </a:p>
          <a:p>
            <a:pPr marL="457200" indent="-457200">
              <a:spcAft>
                <a:spcPts val="600"/>
              </a:spcAft>
              <a:buFont typeface="Arial" panose="020B0604020202020204" pitchFamily="34" charset="0"/>
              <a:buChar char="•"/>
            </a:pPr>
            <a:r>
              <a:rPr lang="en-CA" sz="2800" dirty="0">
                <a:solidFill>
                  <a:schemeClr val="accent2"/>
                </a:solidFill>
              </a:rPr>
              <a:t>Linux distributions use GNU's </a:t>
            </a:r>
            <a:r>
              <a:rPr lang="en-CA" sz="2800" dirty="0" err="1">
                <a:solidFill>
                  <a:schemeClr val="accent2"/>
                </a:solidFill>
              </a:rPr>
              <a:t>LibC</a:t>
            </a:r>
            <a:r>
              <a:rPr lang="en-CA" sz="2800" dirty="0">
                <a:solidFill>
                  <a:schemeClr val="accent2"/>
                </a:solidFill>
              </a:rPr>
              <a:t> (</a:t>
            </a:r>
            <a:r>
              <a:rPr lang="en-CA" sz="2800" dirty="0" err="1">
                <a:solidFill>
                  <a:schemeClr val="accent2"/>
                </a:solidFill>
              </a:rPr>
              <a:t>GLibC</a:t>
            </a:r>
            <a:r>
              <a:rPr lang="en-CA" sz="2800" dirty="0">
                <a:solidFill>
                  <a:schemeClr val="accent2"/>
                </a:solidFill>
              </a:rPr>
              <a:t>) as their core runtime (the binary library file named </a:t>
            </a:r>
            <a:r>
              <a:rPr lang="en-CA" sz="2800" dirty="0" err="1">
                <a:solidFill>
                  <a:schemeClr val="accent2"/>
                </a:solidFill>
              </a:rPr>
              <a:t>libc.so</a:t>
            </a:r>
            <a:r>
              <a:rPr lang="en-CA" sz="2800" dirty="0">
                <a:solidFill>
                  <a:schemeClr val="accent2"/>
                </a:solidFill>
              </a:rPr>
              <a:t>), </a:t>
            </a:r>
          </a:p>
          <a:p>
            <a:pPr marL="457200" indent="-457200">
              <a:spcAft>
                <a:spcPts val="600"/>
              </a:spcAft>
              <a:buFont typeface="Arial" panose="020B0604020202020204" pitchFamily="34" charset="0"/>
              <a:buChar char="•"/>
            </a:pPr>
            <a:r>
              <a:rPr lang="en-CA" sz="2800" dirty="0">
                <a:solidFill>
                  <a:schemeClr val="accent2"/>
                </a:solidFill>
              </a:rPr>
              <a:t>Android elects to use its own C-runtime library, which is called </a:t>
            </a:r>
            <a:r>
              <a:rPr lang="en-CA" sz="2800" b="1" i="1" dirty="0">
                <a:solidFill>
                  <a:schemeClr val="accent2"/>
                </a:solidFill>
              </a:rPr>
              <a:t>Bionic</a:t>
            </a:r>
            <a:r>
              <a:rPr lang="en-CA" sz="2800" dirty="0">
                <a:solidFill>
                  <a:schemeClr val="accent2"/>
                </a:solidFill>
              </a:rPr>
              <a:t>.</a:t>
            </a:r>
          </a:p>
          <a:p>
            <a:pPr marL="457200" indent="-457200">
              <a:spcAft>
                <a:spcPts val="600"/>
              </a:spcAft>
              <a:buFont typeface="Arial" panose="020B0604020202020204" pitchFamily="34" charset="0"/>
              <a:buChar char="•"/>
            </a:pPr>
            <a:endParaRPr lang="en-CA" sz="28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28</a:t>
            </a:fld>
            <a:endParaRPr lang="en-US" altLang="en-US"/>
          </a:p>
        </p:txBody>
      </p:sp>
    </p:spTree>
    <p:extLst>
      <p:ext uri="{BB962C8B-B14F-4D97-AF65-F5344CB8AC3E}">
        <p14:creationId xmlns:p14="http://schemas.microsoft.com/office/powerpoint/2010/main" val="362062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i="1" dirty="0"/>
              <a:t>Glibc and Bionic</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800" b="1" i="1" dirty="0">
                <a:solidFill>
                  <a:schemeClr val="accent2"/>
                </a:solidFill>
              </a:rPr>
              <a:t>Bionic</a:t>
            </a:r>
            <a:endParaRPr lang="en-CA" sz="2800" dirty="0">
              <a:solidFill>
                <a:schemeClr val="accent2"/>
              </a:solidFill>
            </a:endParaRPr>
          </a:p>
          <a:p>
            <a:pPr marL="914400" lvl="1" indent="-457200">
              <a:spcAft>
                <a:spcPts val="600"/>
              </a:spcAft>
              <a:buFont typeface="Arial" panose="020B0604020202020204" pitchFamily="34" charset="0"/>
              <a:buChar char="•"/>
            </a:pPr>
            <a:r>
              <a:rPr lang="en-CA" sz="2800" dirty="0">
                <a:solidFill>
                  <a:schemeClr val="accent2"/>
                </a:solidFill>
              </a:rPr>
              <a:t>simpler and more lightweight than </a:t>
            </a:r>
            <a:r>
              <a:rPr lang="en-CA" sz="2800" dirty="0" err="1">
                <a:solidFill>
                  <a:schemeClr val="accent2"/>
                </a:solidFill>
              </a:rPr>
              <a:t>GlibC</a:t>
            </a:r>
            <a:endParaRPr lang="en-CA" sz="2800" dirty="0">
              <a:solidFill>
                <a:schemeClr val="accent2"/>
              </a:solidFill>
            </a:endParaRPr>
          </a:p>
          <a:p>
            <a:pPr marL="914400" lvl="1" indent="-457200">
              <a:spcAft>
                <a:spcPts val="600"/>
              </a:spcAft>
              <a:buFont typeface="Arial" panose="020B0604020202020204" pitchFamily="34" charset="0"/>
              <a:buChar char="•"/>
            </a:pPr>
            <a:r>
              <a:rPr lang="en-CA" sz="2800" dirty="0">
                <a:solidFill>
                  <a:schemeClr val="accent2"/>
                </a:solidFill>
              </a:rPr>
              <a:t>more efficient for Android’s purposes, leaving out features deemed unnecessary or too complicated</a:t>
            </a:r>
          </a:p>
          <a:p>
            <a:pPr marL="1371600" lvl="2" indent="-457200">
              <a:spcAft>
                <a:spcPts val="600"/>
              </a:spcAft>
              <a:buFont typeface="Arial" panose="020B0604020202020204" pitchFamily="34" charset="0"/>
              <a:buChar char="•"/>
            </a:pPr>
            <a:r>
              <a:rPr lang="en-CA" dirty="0">
                <a:solidFill>
                  <a:schemeClr val="accent2"/>
                </a:solidFill>
              </a:rPr>
              <a:t>Omits some system calls</a:t>
            </a:r>
          </a:p>
          <a:p>
            <a:pPr marL="1371600" lvl="2" indent="-457200">
              <a:spcAft>
                <a:spcPts val="600"/>
              </a:spcAft>
              <a:buFont typeface="Arial" panose="020B0604020202020204" pitchFamily="34" charset="0"/>
              <a:buChar char="•"/>
            </a:pPr>
            <a:r>
              <a:rPr lang="en-CA" dirty="0">
                <a:solidFill>
                  <a:srgbClr val="FF0000"/>
                </a:solidFill>
              </a:rPr>
              <a:t>No support for UNIX System V </a:t>
            </a:r>
            <a:r>
              <a:rPr lang="en-CA" dirty="0" err="1">
                <a:solidFill>
                  <a:srgbClr val="FF0000"/>
                </a:solidFill>
              </a:rPr>
              <a:t>Interprocess</a:t>
            </a:r>
            <a:r>
              <a:rPr lang="en-CA" dirty="0">
                <a:solidFill>
                  <a:srgbClr val="FF0000"/>
                </a:solidFill>
              </a:rPr>
              <a:t> Communication, including semaphores and shared memory. Android provides it’s own version of shared memory and an </a:t>
            </a:r>
            <a:r>
              <a:rPr lang="en-CA" b="1" u="sng" dirty="0">
                <a:solidFill>
                  <a:srgbClr val="FF0000"/>
                </a:solidFill>
              </a:rPr>
              <a:t>IPC</a:t>
            </a:r>
            <a:r>
              <a:rPr lang="en-CA" dirty="0">
                <a:solidFill>
                  <a:srgbClr val="FF0000"/>
                </a:solidFill>
              </a:rPr>
              <a:t> concept called </a:t>
            </a:r>
            <a:r>
              <a:rPr lang="en-CA" i="1" dirty="0">
                <a:solidFill>
                  <a:srgbClr val="FF0000"/>
                </a:solidFill>
              </a:rPr>
              <a:t>Binder</a:t>
            </a:r>
          </a:p>
          <a:p>
            <a:pPr marL="914400" lvl="1" indent="-457200">
              <a:spcAft>
                <a:spcPts val="600"/>
              </a:spcAft>
              <a:buFont typeface="Arial" panose="020B0604020202020204" pitchFamily="34" charset="0"/>
              <a:buChar char="•"/>
            </a:pPr>
            <a:endParaRPr lang="en-CA" sz="2800" dirty="0">
              <a:solidFill>
                <a:schemeClr val="accent2"/>
              </a:solidFill>
            </a:endParaRPr>
          </a:p>
          <a:p>
            <a:pPr marL="457200" indent="-457200">
              <a:spcAft>
                <a:spcPts val="600"/>
              </a:spcAft>
              <a:buFont typeface="Arial" panose="020B0604020202020204" pitchFamily="34" charset="0"/>
              <a:buChar char="•"/>
            </a:pPr>
            <a:endParaRPr lang="en-CA" sz="2800" dirty="0">
              <a:solidFill>
                <a:schemeClr val="accent2"/>
              </a:solidFill>
            </a:endParaRPr>
          </a:p>
          <a:p>
            <a:pPr marL="457200" indent="-457200">
              <a:spcAft>
                <a:spcPts val="600"/>
              </a:spcAft>
              <a:buFont typeface="Arial" panose="020B0604020202020204" pitchFamily="34" charset="0"/>
              <a:buChar char="•"/>
            </a:pPr>
            <a:endParaRPr lang="en-CA" sz="28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29</a:t>
            </a:fld>
            <a:endParaRPr lang="en-US" altLang="en-US"/>
          </a:p>
        </p:txBody>
      </p:sp>
    </p:spTree>
    <p:extLst>
      <p:ext uri="{BB962C8B-B14F-4D97-AF65-F5344CB8AC3E}">
        <p14:creationId xmlns:p14="http://schemas.microsoft.com/office/powerpoint/2010/main" val="96640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4">
            <a:extLst>
              <a:ext uri="{FF2B5EF4-FFF2-40B4-BE49-F238E27FC236}">
                <a16:creationId xmlns:a16="http://schemas.microsoft.com/office/drawing/2014/main" id="{C97D17D4-25F4-4C98-9D38-B909ACD80F4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accent2"/>
                </a:solidFill>
                <a:latin typeface="Lucida Sans Unicode" panose="020B0602030504020204" pitchFamily="34" charset="0"/>
                <a:cs typeface="Lucida Sans Unicode" panose="020B0602030504020204" pitchFamily="34" charset="0"/>
              </a:defRPr>
            </a:lvl1pPr>
            <a:lvl2pPr marL="742950" indent="-285750">
              <a:spcBef>
                <a:spcPct val="20000"/>
              </a:spcBef>
              <a:buChar char="–"/>
              <a:defRPr sz="2400">
                <a:solidFill>
                  <a:schemeClr val="accent2"/>
                </a:solidFill>
                <a:latin typeface="Lucida Sans Unicode" panose="020B0602030504020204" pitchFamily="34" charset="0"/>
                <a:cs typeface="Lucida Sans Unicode" panose="020B0602030504020204" pitchFamily="34" charset="0"/>
              </a:defRPr>
            </a:lvl2pPr>
            <a:lvl3pPr marL="1143000" indent="-228600">
              <a:spcBef>
                <a:spcPct val="20000"/>
              </a:spcBef>
              <a:buChar char="•"/>
              <a:defRPr sz="2100">
                <a:solidFill>
                  <a:srgbClr val="666699"/>
                </a:solidFill>
                <a:latin typeface="Lucida Sans Unicode" panose="020B0602030504020204" pitchFamily="34" charset="0"/>
                <a:cs typeface="Lucida Sans Unicode" panose="020B0602030504020204" pitchFamily="34" charset="0"/>
              </a:defRPr>
            </a:lvl3pPr>
            <a:lvl4pPr marL="1600200" indent="-228600">
              <a:spcBef>
                <a:spcPct val="20000"/>
              </a:spcBef>
              <a:buChar char="–"/>
              <a:defRPr>
                <a:solidFill>
                  <a:schemeClr val="accent2"/>
                </a:solidFill>
                <a:latin typeface="Lucida Sans Unicode" panose="020B0602030504020204" pitchFamily="34" charset="0"/>
                <a:cs typeface="Lucida Sans Unicode" panose="020B0602030504020204" pitchFamily="34" charset="0"/>
              </a:defRPr>
            </a:lvl4pPr>
            <a:lvl5pPr marL="2057400" indent="-228600">
              <a:spcBef>
                <a:spcPct val="20000"/>
              </a:spcBef>
              <a:buChar char="»"/>
              <a:defRPr>
                <a:solidFill>
                  <a:srgbClr val="666699"/>
                </a:solidFill>
                <a:latin typeface="Lucida Sans Unicode" panose="020B0602030504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9pPr>
          </a:lstStyle>
          <a:p>
            <a:pPr>
              <a:spcBef>
                <a:spcPct val="0"/>
              </a:spcBef>
              <a:buFontTx/>
              <a:buNone/>
            </a:pPr>
            <a:r>
              <a:rPr lang="en-US" altLang="en-US" sz="1000">
                <a:solidFill>
                  <a:schemeClr val="tx1"/>
                </a:solidFill>
                <a:latin typeface="Arial" panose="020B0604020202020204" pitchFamily="34" charset="0"/>
              </a:rPr>
              <a:t>1-</a:t>
            </a:r>
            <a:fld id="{F2441FDA-D81A-3544-B1DF-52732FB8B898}" type="slidenum">
              <a:rPr lang="en-US" altLang="en-US" sz="1000">
                <a:solidFill>
                  <a:schemeClr val="tx1"/>
                </a:solidFill>
                <a:latin typeface="Arial" panose="020B0604020202020204" pitchFamily="34" charset="0"/>
              </a:rPr>
              <a:pPr>
                <a:spcBef>
                  <a:spcPct val="0"/>
                </a:spcBef>
                <a:buFontTx/>
                <a:buNone/>
              </a:pPr>
              <a:t>3</a:t>
            </a:fld>
            <a:endParaRPr lang="en-US" altLang="en-US" sz="1000">
              <a:solidFill>
                <a:schemeClr val="tx1"/>
              </a:solidFill>
              <a:latin typeface="Arial" panose="020B0604020202020204" pitchFamily="34" charset="0"/>
            </a:endParaRPr>
          </a:p>
        </p:txBody>
      </p:sp>
      <p:sp>
        <p:nvSpPr>
          <p:cNvPr id="6148" name="Rectangle 2">
            <a:extLst>
              <a:ext uri="{FF2B5EF4-FFF2-40B4-BE49-F238E27FC236}">
                <a16:creationId xmlns:a16="http://schemas.microsoft.com/office/drawing/2014/main" id="{1C6E8FA6-B195-6AE0-63CA-63504B0C3143}"/>
              </a:ext>
            </a:extLst>
          </p:cNvPr>
          <p:cNvSpPr>
            <a:spLocks noGrp="1" noChangeArrowheads="1"/>
          </p:cNvSpPr>
          <p:nvPr>
            <p:ph type="title"/>
          </p:nvPr>
        </p:nvSpPr>
        <p:spPr/>
        <p:txBody>
          <a:bodyPr/>
          <a:lstStyle/>
          <a:p>
            <a:pPr eaLnBrk="1" hangingPunct="1"/>
            <a:r>
              <a:rPr lang="en-US" altLang="en-US" dirty="0"/>
              <a:t>Learning Objectives</a:t>
            </a:r>
          </a:p>
        </p:txBody>
      </p:sp>
      <p:sp>
        <p:nvSpPr>
          <p:cNvPr id="6149" name="Rectangle 3">
            <a:extLst>
              <a:ext uri="{FF2B5EF4-FFF2-40B4-BE49-F238E27FC236}">
                <a16:creationId xmlns:a16="http://schemas.microsoft.com/office/drawing/2014/main" id="{0C4CB136-C97D-19A5-2814-8D143CA60A5B}"/>
              </a:ext>
            </a:extLst>
          </p:cNvPr>
          <p:cNvSpPr>
            <a:spLocks noGrp="1" noChangeArrowheads="1"/>
          </p:cNvSpPr>
          <p:nvPr>
            <p:ph type="body" idx="1"/>
          </p:nvPr>
        </p:nvSpPr>
        <p:spPr>
          <a:xfrm>
            <a:off x="685800" y="1295400"/>
            <a:ext cx="8153400" cy="5105400"/>
          </a:xfrm>
        </p:spPr>
        <p:txBody>
          <a:bodyPr/>
          <a:lstStyle/>
          <a:p>
            <a:pPr marL="514350" indent="-514350" eaLnBrk="1" hangingPunct="1">
              <a:lnSpc>
                <a:spcPct val="90000"/>
              </a:lnSpc>
              <a:buFont typeface="+mj-lt"/>
              <a:buAutoNum type="arabicPeriod"/>
            </a:pPr>
            <a:r>
              <a:rPr lang="en-US" altLang="en-US" dirty="0"/>
              <a:t>Android / Linux</a:t>
            </a:r>
          </a:p>
          <a:p>
            <a:pPr marL="514350" indent="-514350" eaLnBrk="1" hangingPunct="1">
              <a:lnSpc>
                <a:spcPct val="90000"/>
              </a:lnSpc>
              <a:buFont typeface="+mj-lt"/>
              <a:buAutoNum type="arabicPeriod"/>
            </a:pPr>
            <a:endParaRPr lang="en-US" altLang="en-US" dirty="0">
              <a:solidFill>
                <a:schemeClr val="accent6"/>
              </a:solidFill>
            </a:endParaRPr>
          </a:p>
        </p:txBody>
      </p:sp>
    </p:spTree>
    <p:extLst>
      <p:ext uri="{BB962C8B-B14F-4D97-AF65-F5344CB8AC3E}">
        <p14:creationId xmlns:p14="http://schemas.microsoft.com/office/powerpoint/2010/main" val="289503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i="1" dirty="0"/>
              <a:t>Glibc and Bionic (cont.)</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800" b="1" i="1" dirty="0">
                <a:solidFill>
                  <a:schemeClr val="accent2"/>
                </a:solidFill>
              </a:rPr>
              <a:t>Bionic</a:t>
            </a:r>
            <a:endParaRPr lang="en-CA" sz="2800" dirty="0">
              <a:solidFill>
                <a:schemeClr val="accent2"/>
              </a:solidFill>
            </a:endParaRPr>
          </a:p>
          <a:p>
            <a:pPr marL="914400" lvl="1" indent="-457200">
              <a:spcAft>
                <a:spcPts val="600"/>
              </a:spcAft>
              <a:buFont typeface="Arial" panose="020B0604020202020204" pitchFamily="34" charset="0"/>
              <a:buChar char="•"/>
            </a:pPr>
            <a:r>
              <a:rPr lang="en-CA" sz="2800" dirty="0" err="1">
                <a:solidFill>
                  <a:schemeClr val="accent2"/>
                </a:solidFill>
              </a:rPr>
              <a:t>Pthread</a:t>
            </a:r>
            <a:r>
              <a:rPr lang="en-CA" sz="2800" dirty="0">
                <a:solidFill>
                  <a:schemeClr val="accent2"/>
                </a:solidFill>
              </a:rPr>
              <a:t> support is built-in to Bionic, but limited functionality</a:t>
            </a:r>
          </a:p>
          <a:p>
            <a:pPr marL="914400" lvl="1" indent="-457200">
              <a:spcAft>
                <a:spcPts val="600"/>
              </a:spcAft>
              <a:buFont typeface="Arial" panose="020B0604020202020204" pitchFamily="34" charset="0"/>
              <a:buChar char="•"/>
            </a:pPr>
            <a:r>
              <a:rPr lang="en-CA" sz="2800" dirty="0">
                <a:solidFill>
                  <a:schemeClr val="accent2"/>
                </a:solidFill>
              </a:rPr>
              <a:t>No support for Thread cancellation, i.e., </a:t>
            </a:r>
            <a:r>
              <a:rPr lang="en-CA" sz="2800" dirty="0" err="1">
                <a:solidFill>
                  <a:schemeClr val="accent2"/>
                </a:solidFill>
              </a:rPr>
              <a:t>pthread_cancel</a:t>
            </a:r>
            <a:r>
              <a:rPr lang="en-CA" sz="2800" dirty="0">
                <a:solidFill>
                  <a:schemeClr val="accent2"/>
                </a:solidFill>
              </a:rPr>
              <a:t>() is not supported</a:t>
            </a:r>
          </a:p>
          <a:p>
            <a:pPr marL="914400" lvl="1" indent="-457200">
              <a:spcAft>
                <a:spcPts val="600"/>
              </a:spcAft>
              <a:buFont typeface="Arial" panose="020B0604020202020204" pitchFamily="34" charset="0"/>
              <a:buChar char="•"/>
            </a:pPr>
            <a:r>
              <a:rPr lang="en-CA" sz="2800" dirty="0">
                <a:solidFill>
                  <a:schemeClr val="accent2"/>
                </a:solidFill>
              </a:rPr>
              <a:t>Mutex is not supported</a:t>
            </a:r>
          </a:p>
          <a:p>
            <a:pPr marL="914400" lvl="1" indent="-457200">
              <a:spcAft>
                <a:spcPts val="600"/>
              </a:spcAft>
              <a:buFont typeface="Arial" panose="020B0604020202020204" pitchFamily="34" charset="0"/>
              <a:buChar char="•"/>
            </a:pPr>
            <a:r>
              <a:rPr lang="en-CA" sz="2800" dirty="0">
                <a:solidFill>
                  <a:schemeClr val="accent2"/>
                </a:solidFill>
              </a:rPr>
              <a:t>C++ Exceptions are not supported. The C++ Standard Template Library not supported</a:t>
            </a:r>
          </a:p>
          <a:p>
            <a:pPr marL="457200" indent="-457200">
              <a:spcAft>
                <a:spcPts val="600"/>
              </a:spcAft>
              <a:buFont typeface="Arial" panose="020B0604020202020204" pitchFamily="34" charset="0"/>
              <a:buChar char="•"/>
            </a:pPr>
            <a:endParaRPr lang="en-CA" sz="2800" dirty="0">
              <a:solidFill>
                <a:schemeClr val="accent2"/>
              </a:solidFill>
            </a:endParaRPr>
          </a:p>
          <a:p>
            <a:pPr marL="457200" indent="-457200">
              <a:spcAft>
                <a:spcPts val="600"/>
              </a:spcAft>
              <a:buFont typeface="Arial" panose="020B0604020202020204" pitchFamily="34" charset="0"/>
              <a:buChar char="•"/>
            </a:pPr>
            <a:endParaRPr lang="en-CA" sz="28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30</a:t>
            </a:fld>
            <a:endParaRPr lang="en-US" altLang="en-US"/>
          </a:p>
        </p:txBody>
      </p:sp>
    </p:spTree>
    <p:extLst>
      <p:ext uri="{BB962C8B-B14F-4D97-AF65-F5344CB8AC3E}">
        <p14:creationId xmlns:p14="http://schemas.microsoft.com/office/powerpoint/2010/main" val="54855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i="1" dirty="0"/>
              <a:t>Glibc and Bionic (cont.)</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800" b="1" dirty="0">
                <a:solidFill>
                  <a:schemeClr val="accent2"/>
                </a:solidFill>
              </a:rPr>
              <a:t>System Properties: </a:t>
            </a:r>
            <a:r>
              <a:rPr lang="en-CA" sz="2800" dirty="0">
                <a:solidFill>
                  <a:schemeClr val="accent2"/>
                </a:solidFill>
              </a:rPr>
              <a:t>Properties are a unique feature of Android, which allow both the system as well as applications to supply various configuration and operational parameters in a simple key/value store. </a:t>
            </a:r>
          </a:p>
          <a:p>
            <a:pPr marL="914400" lvl="1" indent="-457200">
              <a:spcAft>
                <a:spcPts val="600"/>
              </a:spcAft>
              <a:buFont typeface="Arial" panose="020B0604020202020204" pitchFamily="34" charset="0"/>
              <a:buChar char="•"/>
            </a:pPr>
            <a:r>
              <a:rPr lang="en-CA" sz="2000" dirty="0">
                <a:solidFill>
                  <a:schemeClr val="accent2"/>
                </a:solidFill>
              </a:rPr>
              <a:t>Device Name</a:t>
            </a:r>
          </a:p>
          <a:p>
            <a:pPr marL="914400" lvl="1" indent="-457200">
              <a:spcAft>
                <a:spcPts val="600"/>
              </a:spcAft>
              <a:buFont typeface="Arial" panose="020B0604020202020204" pitchFamily="34" charset="0"/>
              <a:buChar char="•"/>
            </a:pPr>
            <a:r>
              <a:rPr lang="en-CA" sz="2000" dirty="0">
                <a:solidFill>
                  <a:schemeClr val="accent2"/>
                </a:solidFill>
              </a:rPr>
              <a:t>Path variables</a:t>
            </a:r>
          </a:p>
          <a:p>
            <a:pPr marL="457200" indent="-457200">
              <a:spcAft>
                <a:spcPts val="600"/>
              </a:spcAft>
              <a:buFont typeface="Arial" panose="020B0604020202020204" pitchFamily="34" charset="0"/>
              <a:buChar char="•"/>
            </a:pPr>
            <a:r>
              <a:rPr lang="en-CA" sz="2800" dirty="0">
                <a:solidFill>
                  <a:schemeClr val="accent2"/>
                </a:solidFill>
              </a:rPr>
              <a:t>Android relies heavily on this mechanism, which is supplied through a shared memory region, accessible and read-only to all processes on the system, but settable only through /init.</a:t>
            </a:r>
          </a:p>
          <a:p>
            <a:pPr marL="457200" indent="-457200">
              <a:spcAft>
                <a:spcPts val="600"/>
              </a:spcAft>
              <a:buFont typeface="Arial" panose="020B0604020202020204" pitchFamily="34" charset="0"/>
              <a:buChar char="•"/>
            </a:pPr>
            <a:endParaRPr lang="en-CA" sz="2800" dirty="0">
              <a:solidFill>
                <a:schemeClr val="accent2"/>
              </a:solidFill>
            </a:endParaRPr>
          </a:p>
          <a:p>
            <a:pPr marL="457200" indent="-457200">
              <a:spcAft>
                <a:spcPts val="600"/>
              </a:spcAft>
              <a:buFont typeface="Arial" panose="020B0604020202020204" pitchFamily="34" charset="0"/>
              <a:buChar char="•"/>
            </a:pPr>
            <a:endParaRPr lang="en-CA" sz="28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31</a:t>
            </a:fld>
            <a:endParaRPr lang="en-US" altLang="en-US"/>
          </a:p>
        </p:txBody>
      </p:sp>
    </p:spTree>
    <p:extLst>
      <p:ext uri="{BB962C8B-B14F-4D97-AF65-F5344CB8AC3E}">
        <p14:creationId xmlns:p14="http://schemas.microsoft.com/office/powerpoint/2010/main" val="31101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D511-FCA0-87C9-343A-7935AFDFD24A}"/>
              </a:ext>
            </a:extLst>
          </p:cNvPr>
          <p:cNvSpPr>
            <a:spLocks noGrp="1"/>
          </p:cNvSpPr>
          <p:nvPr>
            <p:ph type="title"/>
          </p:nvPr>
        </p:nvSpPr>
        <p:spPr/>
        <p:txBody>
          <a:bodyPr/>
          <a:lstStyle/>
          <a:p>
            <a:r>
              <a:rPr lang="en-CA" dirty="0"/>
              <a:t>HAL</a:t>
            </a:r>
          </a:p>
        </p:txBody>
      </p:sp>
      <p:sp>
        <p:nvSpPr>
          <p:cNvPr id="5" name="Slide Number Placeholder 4">
            <a:extLst>
              <a:ext uri="{FF2B5EF4-FFF2-40B4-BE49-F238E27FC236}">
                <a16:creationId xmlns:a16="http://schemas.microsoft.com/office/drawing/2014/main" id="{C4AA575E-DA79-1BEA-9B10-5BD59D8E1111}"/>
              </a:ext>
            </a:extLst>
          </p:cNvPr>
          <p:cNvSpPr>
            <a:spLocks noGrp="1"/>
          </p:cNvSpPr>
          <p:nvPr>
            <p:ph type="sldNum" sz="quarter" idx="11"/>
          </p:nvPr>
        </p:nvSpPr>
        <p:spPr/>
        <p:txBody>
          <a:bodyPr/>
          <a:lstStyle/>
          <a:p>
            <a:r>
              <a:rPr lang="en-US" altLang="en-US"/>
              <a:t>1-</a:t>
            </a:r>
            <a:fld id="{54458890-F676-C648-9DC3-5AD21C96134E}" type="slidenum">
              <a:rPr lang="en-US" altLang="en-US" smtClean="0"/>
              <a:pPr/>
              <a:t>32</a:t>
            </a:fld>
            <a:endParaRPr lang="en-US" altLang="en-US"/>
          </a:p>
        </p:txBody>
      </p:sp>
      <p:sp>
        <p:nvSpPr>
          <p:cNvPr id="4" name="Text Placeholder 3">
            <a:extLst>
              <a:ext uri="{FF2B5EF4-FFF2-40B4-BE49-F238E27FC236}">
                <a16:creationId xmlns:a16="http://schemas.microsoft.com/office/drawing/2014/main" id="{8A041FC6-4431-EB89-6A1C-07AFB3951678}"/>
              </a:ext>
            </a:extLst>
          </p:cNvPr>
          <p:cNvSpPr>
            <a:spLocks noGrp="1"/>
          </p:cNvSpPr>
          <p:nvPr>
            <p:ph type="body" idx="1"/>
          </p:nvPr>
        </p:nvSpPr>
        <p:spPr/>
        <p:txBody>
          <a:bodyPr/>
          <a:lstStyle/>
          <a:p>
            <a:r>
              <a:rPr lang="en-CA" dirty="0"/>
              <a:t>What is the Android</a:t>
            </a:r>
          </a:p>
        </p:txBody>
      </p:sp>
    </p:spTree>
    <p:extLst>
      <p:ext uri="{BB962C8B-B14F-4D97-AF65-F5344CB8AC3E}">
        <p14:creationId xmlns:p14="http://schemas.microsoft.com/office/powerpoint/2010/main" val="3966287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i="1" dirty="0"/>
              <a:t>Hardware Abstraction Layer</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342900" indent="-342900">
              <a:spcAft>
                <a:spcPts val="600"/>
              </a:spcAft>
              <a:buFont typeface="Arial" panose="020B0604020202020204" pitchFamily="34" charset="0"/>
              <a:buChar char="•"/>
            </a:pPr>
            <a:r>
              <a:rPr lang="en-CA" dirty="0">
                <a:solidFill>
                  <a:schemeClr val="accent2"/>
                </a:solidFill>
              </a:rPr>
              <a:t>Android defines a Hardware Abstraction Layer (HAL) which aims to promote standardization by defining an adapter</a:t>
            </a:r>
          </a:p>
          <a:p>
            <a:pPr marL="457200" indent="-457200">
              <a:spcAft>
                <a:spcPts val="600"/>
              </a:spcAft>
              <a:buFont typeface="Arial" panose="020B0604020202020204" pitchFamily="34" charset="0"/>
              <a:buChar char="•"/>
            </a:pPr>
            <a:endParaRPr lang="en-CA" dirty="0">
              <a:solidFill>
                <a:schemeClr val="accent2"/>
              </a:solidFill>
            </a:endParaRPr>
          </a:p>
          <a:p>
            <a:pPr marL="457200" indent="-457200">
              <a:spcAft>
                <a:spcPts val="600"/>
              </a:spcAft>
              <a:buFont typeface="Arial" panose="020B0604020202020204" pitchFamily="34" charset="0"/>
              <a:buChar char="•"/>
            </a:pPr>
            <a:r>
              <a:rPr lang="en-CA" dirty="0">
                <a:solidFill>
                  <a:schemeClr val="accent2"/>
                </a:solidFill>
              </a:rPr>
              <a:t>The Hardware Abstraction Layer defines what an abstract camera, GPS, sensor, and other components look like to Android</a:t>
            </a:r>
          </a:p>
          <a:p>
            <a:pPr marL="457200" indent="-457200">
              <a:spcAft>
                <a:spcPts val="600"/>
              </a:spcAft>
              <a:buFont typeface="Arial" panose="020B0604020202020204" pitchFamily="34" charset="0"/>
              <a:buChar char="•"/>
            </a:pPr>
            <a:endParaRPr lang="en-CA" dirty="0">
              <a:solidFill>
                <a:schemeClr val="accent2"/>
              </a:solidFill>
            </a:endParaRPr>
          </a:p>
          <a:p>
            <a:pPr marL="457200" indent="-457200">
              <a:spcAft>
                <a:spcPts val="600"/>
              </a:spcAft>
              <a:buFont typeface="Arial" panose="020B0604020202020204" pitchFamily="34" charset="0"/>
              <a:buChar char="•"/>
            </a:pPr>
            <a:r>
              <a:rPr lang="en-CA" dirty="0">
                <a:solidFill>
                  <a:schemeClr val="accent2"/>
                </a:solidFill>
              </a:rPr>
              <a:t>Hardware vendors must conform to the interface Android expects. </a:t>
            </a: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33</a:t>
            </a:fld>
            <a:endParaRPr lang="en-US" altLang="en-US"/>
          </a:p>
        </p:txBody>
      </p:sp>
    </p:spTree>
    <p:extLst>
      <p:ext uri="{BB962C8B-B14F-4D97-AF65-F5344CB8AC3E}">
        <p14:creationId xmlns:p14="http://schemas.microsoft.com/office/powerpoint/2010/main" val="285236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D511-FCA0-87C9-343A-7935AFDFD24A}"/>
              </a:ext>
            </a:extLst>
          </p:cNvPr>
          <p:cNvSpPr>
            <a:spLocks noGrp="1"/>
          </p:cNvSpPr>
          <p:nvPr>
            <p:ph type="title"/>
          </p:nvPr>
        </p:nvSpPr>
        <p:spPr/>
        <p:txBody>
          <a:bodyPr/>
          <a:lstStyle/>
          <a:p>
            <a:r>
              <a:rPr lang="en-CA" dirty="0"/>
              <a:t>Device Storage</a:t>
            </a:r>
          </a:p>
        </p:txBody>
      </p:sp>
      <p:sp>
        <p:nvSpPr>
          <p:cNvPr id="5" name="Slide Number Placeholder 4">
            <a:extLst>
              <a:ext uri="{FF2B5EF4-FFF2-40B4-BE49-F238E27FC236}">
                <a16:creationId xmlns:a16="http://schemas.microsoft.com/office/drawing/2014/main" id="{C4AA575E-DA79-1BEA-9B10-5BD59D8E1111}"/>
              </a:ext>
            </a:extLst>
          </p:cNvPr>
          <p:cNvSpPr>
            <a:spLocks noGrp="1"/>
          </p:cNvSpPr>
          <p:nvPr>
            <p:ph type="sldNum" sz="quarter" idx="11"/>
          </p:nvPr>
        </p:nvSpPr>
        <p:spPr/>
        <p:txBody>
          <a:bodyPr/>
          <a:lstStyle/>
          <a:p>
            <a:r>
              <a:rPr lang="en-US" altLang="en-US"/>
              <a:t>1-</a:t>
            </a:r>
            <a:fld id="{54458890-F676-C648-9DC3-5AD21C96134E}" type="slidenum">
              <a:rPr lang="en-US" altLang="en-US" smtClean="0"/>
              <a:pPr/>
              <a:t>34</a:t>
            </a:fld>
            <a:endParaRPr lang="en-US" altLang="en-US"/>
          </a:p>
        </p:txBody>
      </p:sp>
      <p:sp>
        <p:nvSpPr>
          <p:cNvPr id="4" name="Text Placeholder 3">
            <a:extLst>
              <a:ext uri="{FF2B5EF4-FFF2-40B4-BE49-F238E27FC236}">
                <a16:creationId xmlns:a16="http://schemas.microsoft.com/office/drawing/2014/main" id="{8A041FC6-4431-EB89-6A1C-07AFB3951678}"/>
              </a:ext>
            </a:extLst>
          </p:cNvPr>
          <p:cNvSpPr>
            <a:spLocks noGrp="1"/>
          </p:cNvSpPr>
          <p:nvPr>
            <p:ph type="body" idx="1"/>
          </p:nvPr>
        </p:nvSpPr>
        <p:spPr/>
        <p:txBody>
          <a:bodyPr/>
          <a:lstStyle/>
          <a:p>
            <a:r>
              <a:rPr lang="en-CA" dirty="0"/>
              <a:t>The Android</a:t>
            </a:r>
          </a:p>
        </p:txBody>
      </p:sp>
    </p:spTree>
    <p:extLst>
      <p:ext uri="{BB962C8B-B14F-4D97-AF65-F5344CB8AC3E}">
        <p14:creationId xmlns:p14="http://schemas.microsoft.com/office/powerpoint/2010/main" val="1687547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Device Storage in Android</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000" dirty="0">
                <a:solidFill>
                  <a:schemeClr val="accent2"/>
                </a:solidFill>
              </a:rPr>
              <a:t>The device's storage is broken up into disjoint chunks, each of them individually formatted and purposed. </a:t>
            </a:r>
          </a:p>
          <a:p>
            <a:pPr marL="914400" lvl="1" indent="-457200">
              <a:spcAft>
                <a:spcPts val="600"/>
              </a:spcAft>
              <a:buFont typeface="Arial" panose="020B0604020202020204" pitchFamily="34" charset="0"/>
              <a:buChar char="•"/>
            </a:pPr>
            <a:r>
              <a:rPr lang="en-CA" sz="2000" dirty="0">
                <a:solidFill>
                  <a:schemeClr val="accent2"/>
                </a:solidFill>
              </a:rPr>
              <a:t>Chunks are called ‘partitions’</a:t>
            </a:r>
          </a:p>
          <a:p>
            <a:pPr marL="914400" lvl="1" indent="-457200">
              <a:spcAft>
                <a:spcPts val="600"/>
              </a:spcAft>
              <a:buFont typeface="Arial" panose="020B0604020202020204" pitchFamily="34" charset="0"/>
              <a:buChar char="•"/>
            </a:pPr>
            <a:r>
              <a:rPr lang="en-CA" sz="2000" dirty="0">
                <a:solidFill>
                  <a:schemeClr val="accent2"/>
                </a:solidFill>
              </a:rPr>
              <a:t>/system is where the OS itself is installed</a:t>
            </a:r>
          </a:p>
          <a:p>
            <a:pPr marL="914400" lvl="1" indent="-457200">
              <a:spcAft>
                <a:spcPts val="600"/>
              </a:spcAft>
              <a:buFont typeface="Arial" panose="020B0604020202020204" pitchFamily="34" charset="0"/>
              <a:buChar char="•"/>
            </a:pPr>
            <a:r>
              <a:rPr lang="en-CA" sz="2000" dirty="0">
                <a:solidFill>
                  <a:schemeClr val="accent2"/>
                </a:solidFill>
              </a:rPr>
              <a:t>/data is where user data is stored,</a:t>
            </a:r>
          </a:p>
          <a:p>
            <a:pPr marL="914400" lvl="1" indent="-457200">
              <a:spcAft>
                <a:spcPts val="600"/>
              </a:spcAft>
              <a:buFont typeface="Arial" panose="020B0604020202020204" pitchFamily="34" charset="0"/>
              <a:buChar char="•"/>
            </a:pPr>
            <a:r>
              <a:rPr lang="en-CA" sz="2000" dirty="0">
                <a:solidFill>
                  <a:schemeClr val="accent2"/>
                </a:solidFill>
              </a:rPr>
              <a:t>Linux pseudo-filesystems</a:t>
            </a:r>
          </a:p>
          <a:p>
            <a:pPr marL="1371600" lvl="2" indent="-457200">
              <a:spcAft>
                <a:spcPts val="600"/>
              </a:spcAft>
              <a:buFont typeface="Arial" panose="020B0604020202020204" pitchFamily="34" charset="0"/>
              <a:buChar char="•"/>
            </a:pPr>
            <a:r>
              <a:rPr lang="en-CA" sz="2000" dirty="0">
                <a:solidFill>
                  <a:schemeClr val="accent2"/>
                </a:solidFill>
              </a:rPr>
              <a:t>not a part of Android; serve important functions during system operation, primarily for diagnostics and hardware access </a:t>
            </a:r>
          </a:p>
          <a:p>
            <a:pPr marL="1371600" lvl="2" indent="-457200">
              <a:spcAft>
                <a:spcPts val="600"/>
              </a:spcAft>
              <a:buFont typeface="Arial" panose="020B0604020202020204" pitchFamily="34" charset="0"/>
              <a:buChar char="•"/>
            </a:pPr>
            <a:endParaRPr lang="en-CA" sz="2000" dirty="0">
              <a:solidFill>
                <a:schemeClr val="accent2"/>
              </a:solidFill>
            </a:endParaRPr>
          </a:p>
          <a:p>
            <a:pPr marL="914400" lvl="1" indent="-457200">
              <a:spcAft>
                <a:spcPts val="600"/>
              </a:spcAft>
              <a:buFont typeface="Arial" panose="020B0604020202020204" pitchFamily="34" charset="0"/>
              <a:buChar char="•"/>
            </a:pPr>
            <a:endParaRPr lang="en-CA" sz="2000" dirty="0">
              <a:solidFill>
                <a:schemeClr val="accent2"/>
              </a:solidFill>
            </a:endParaRPr>
          </a:p>
          <a:p>
            <a:pPr marL="914400" lvl="1" indent="-457200">
              <a:spcAft>
                <a:spcPts val="600"/>
              </a:spcAft>
              <a:buFont typeface="Arial" panose="020B0604020202020204" pitchFamily="34" charset="0"/>
              <a:buChar char="•"/>
            </a:pPr>
            <a:endParaRPr lang="en-CA" sz="20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35</a:t>
            </a:fld>
            <a:endParaRPr lang="en-US" altLang="en-US"/>
          </a:p>
        </p:txBody>
      </p:sp>
    </p:spTree>
    <p:extLst>
      <p:ext uri="{BB962C8B-B14F-4D97-AF65-F5344CB8AC3E}">
        <p14:creationId xmlns:p14="http://schemas.microsoft.com/office/powerpoint/2010/main" val="432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Partitions</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000" b="1" i="1" dirty="0">
                <a:solidFill>
                  <a:schemeClr val="accent2"/>
                </a:solidFill>
              </a:rPr>
              <a:t>cd /proc</a:t>
            </a:r>
          </a:p>
          <a:p>
            <a:pPr marL="457200" indent="-457200">
              <a:spcAft>
                <a:spcPts val="600"/>
              </a:spcAft>
              <a:buFont typeface="Arial" panose="020B0604020202020204" pitchFamily="34" charset="0"/>
              <a:buChar char="•"/>
            </a:pPr>
            <a:r>
              <a:rPr lang="en-CA" sz="2000" dirty="0">
                <a:solidFill>
                  <a:schemeClr val="accent2"/>
                </a:solidFill>
              </a:rPr>
              <a:t>the file </a:t>
            </a:r>
            <a:r>
              <a:rPr lang="en-CA" sz="2000" b="1" i="1" dirty="0">
                <a:solidFill>
                  <a:schemeClr val="accent2"/>
                </a:solidFill>
              </a:rPr>
              <a:t>/proc/partitions </a:t>
            </a:r>
            <a:r>
              <a:rPr lang="en-CA" sz="2000" dirty="0">
                <a:solidFill>
                  <a:schemeClr val="accent2"/>
                </a:solidFill>
              </a:rPr>
              <a:t>contains information about the available partitions (the the partition map)</a:t>
            </a:r>
          </a:p>
          <a:p>
            <a:pPr marL="457200" indent="-457200">
              <a:spcAft>
                <a:spcPts val="600"/>
              </a:spcAft>
              <a:buFont typeface="Arial" panose="020B0604020202020204" pitchFamily="34" charset="0"/>
              <a:buChar char="•"/>
            </a:pPr>
            <a:r>
              <a:rPr lang="en-CA" sz="2000" dirty="0">
                <a:solidFill>
                  <a:schemeClr val="accent2"/>
                </a:solidFill>
              </a:rPr>
              <a:t>Alternatively, you can use the </a:t>
            </a:r>
            <a:r>
              <a:rPr lang="en-CA" sz="2000" b="1" i="1" dirty="0" err="1">
                <a:solidFill>
                  <a:schemeClr val="accent2"/>
                </a:solidFill>
              </a:rPr>
              <a:t>df</a:t>
            </a:r>
            <a:r>
              <a:rPr lang="en-CA" sz="2000" dirty="0">
                <a:solidFill>
                  <a:schemeClr val="accent2"/>
                </a:solidFill>
              </a:rPr>
              <a:t> command to explore the partitions that are mounted</a:t>
            </a:r>
          </a:p>
          <a:p>
            <a:pPr marL="457200" indent="-457200">
              <a:spcAft>
                <a:spcPts val="600"/>
              </a:spcAft>
              <a:buFont typeface="Arial" panose="020B0604020202020204" pitchFamily="34" charset="0"/>
              <a:buChar char="•"/>
            </a:pPr>
            <a:r>
              <a:rPr lang="en-CA" sz="2000" dirty="0">
                <a:solidFill>
                  <a:schemeClr val="accent2"/>
                </a:solidFill>
              </a:rPr>
              <a:t>A partition must be mounted before it is visible / accessible</a:t>
            </a:r>
          </a:p>
          <a:p>
            <a:pPr marL="914400" lvl="1" indent="-457200">
              <a:spcAft>
                <a:spcPts val="600"/>
              </a:spcAft>
              <a:buFont typeface="Arial" panose="020B0604020202020204" pitchFamily="34" charset="0"/>
              <a:buChar char="•"/>
            </a:pPr>
            <a:endParaRPr lang="en-CA" sz="2000" dirty="0">
              <a:solidFill>
                <a:schemeClr val="accent2"/>
              </a:solidFill>
            </a:endParaRPr>
          </a:p>
          <a:p>
            <a:pPr marL="914400" lvl="1" indent="-457200">
              <a:spcAft>
                <a:spcPts val="600"/>
              </a:spcAft>
              <a:buFont typeface="Arial" panose="020B0604020202020204" pitchFamily="34" charset="0"/>
              <a:buChar char="•"/>
            </a:pPr>
            <a:endParaRPr lang="en-CA" sz="20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36</a:t>
            </a:fld>
            <a:endParaRPr lang="en-US" altLang="en-US"/>
          </a:p>
        </p:txBody>
      </p:sp>
    </p:spTree>
    <p:extLst>
      <p:ext uri="{BB962C8B-B14F-4D97-AF65-F5344CB8AC3E}">
        <p14:creationId xmlns:p14="http://schemas.microsoft.com/office/powerpoint/2010/main" val="151420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Classroom Experiments</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000" dirty="0">
                <a:solidFill>
                  <a:schemeClr val="accent2"/>
                </a:solidFill>
              </a:rPr>
              <a:t>Install Android Studio</a:t>
            </a:r>
          </a:p>
          <a:p>
            <a:pPr marL="457200" indent="-457200">
              <a:spcAft>
                <a:spcPts val="600"/>
              </a:spcAft>
              <a:buFont typeface="Arial" panose="020B0604020202020204" pitchFamily="34" charset="0"/>
              <a:buChar char="•"/>
            </a:pPr>
            <a:r>
              <a:rPr lang="en-CA" sz="2000" dirty="0">
                <a:solidFill>
                  <a:schemeClr val="accent2"/>
                </a:solidFill>
              </a:rPr>
              <a:t>Pair your phone with Android – Check Android Manuals on How to Pair your phone with your computer</a:t>
            </a:r>
          </a:p>
          <a:p>
            <a:pPr marL="914400" lvl="1" indent="-457200">
              <a:spcAft>
                <a:spcPts val="600"/>
              </a:spcAft>
              <a:buFont typeface="Arial" panose="020B0604020202020204" pitchFamily="34" charset="0"/>
              <a:buChar char="•"/>
            </a:pPr>
            <a:r>
              <a:rPr lang="en-CA" sz="2000" dirty="0">
                <a:solidFill>
                  <a:schemeClr val="accent2"/>
                </a:solidFill>
              </a:rPr>
              <a:t>Follow classroom instructions; You need to make ‘developer options’ visible on your android phone. Then enable ‘USB debugging’; Then open Android Studio; Then pair the phone.</a:t>
            </a:r>
          </a:p>
          <a:p>
            <a:pPr marL="914400" lvl="1" indent="-457200">
              <a:spcAft>
                <a:spcPts val="600"/>
              </a:spcAft>
              <a:buFont typeface="Arial" panose="020B0604020202020204" pitchFamily="34" charset="0"/>
              <a:buChar char="•"/>
            </a:pPr>
            <a:r>
              <a:rPr lang="en-CA" sz="2000" dirty="0">
                <a:solidFill>
                  <a:schemeClr val="accent2"/>
                </a:solidFill>
              </a:rPr>
              <a:t>Then find where you have installed the Android ‘</a:t>
            </a:r>
            <a:r>
              <a:rPr lang="en-CA" sz="2000" dirty="0" err="1">
                <a:solidFill>
                  <a:schemeClr val="accent2"/>
                </a:solidFill>
              </a:rPr>
              <a:t>plattform</a:t>
            </a:r>
            <a:r>
              <a:rPr lang="en-CA" sz="2000" dirty="0">
                <a:solidFill>
                  <a:schemeClr val="accent2"/>
                </a:solidFill>
              </a:rPr>
              <a:t>-tools’</a:t>
            </a:r>
          </a:p>
          <a:p>
            <a:pPr marL="914400" lvl="1" indent="-457200">
              <a:spcAft>
                <a:spcPts val="600"/>
              </a:spcAft>
              <a:buFont typeface="Arial" panose="020B0604020202020204" pitchFamily="34" charset="0"/>
              <a:buChar char="•"/>
            </a:pPr>
            <a:r>
              <a:rPr lang="en-CA" sz="2000" dirty="0">
                <a:solidFill>
                  <a:schemeClr val="accent2"/>
                </a:solidFill>
              </a:rPr>
              <a:t>Then connect your phone with a USB cable to your computer</a:t>
            </a:r>
          </a:p>
          <a:p>
            <a:pPr marL="914400" lvl="1" indent="-457200">
              <a:spcAft>
                <a:spcPts val="600"/>
              </a:spcAft>
              <a:buFont typeface="Arial" panose="020B0604020202020204" pitchFamily="34" charset="0"/>
              <a:buChar char="•"/>
            </a:pPr>
            <a:r>
              <a:rPr lang="en-CA" sz="2000" dirty="0">
                <a:solidFill>
                  <a:schemeClr val="accent2"/>
                </a:solidFill>
              </a:rPr>
              <a:t>Then try the command-line instruction: ./</a:t>
            </a:r>
            <a:r>
              <a:rPr lang="en-CA" sz="2000" dirty="0" err="1">
                <a:solidFill>
                  <a:schemeClr val="accent2"/>
                </a:solidFill>
              </a:rPr>
              <a:t>adb</a:t>
            </a:r>
            <a:r>
              <a:rPr lang="en-CA" sz="2000" dirty="0">
                <a:solidFill>
                  <a:schemeClr val="accent2"/>
                </a:solidFill>
              </a:rPr>
              <a:t> shell</a:t>
            </a:r>
          </a:p>
          <a:p>
            <a:pPr marL="914400" lvl="1" indent="-457200">
              <a:spcAft>
                <a:spcPts val="600"/>
              </a:spcAft>
              <a:buFont typeface="Arial" panose="020B0604020202020204" pitchFamily="34" charset="0"/>
              <a:buChar char="•"/>
            </a:pPr>
            <a:r>
              <a:rPr lang="en-CA" sz="2000" dirty="0">
                <a:solidFill>
                  <a:schemeClr val="accent2"/>
                </a:solidFill>
              </a:rPr>
              <a:t>It will automatically give you a shell on the device that is paired with your computer</a:t>
            </a: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37</a:t>
            </a:fld>
            <a:endParaRPr lang="en-US" altLang="en-US"/>
          </a:p>
        </p:txBody>
      </p:sp>
    </p:spTree>
    <p:extLst>
      <p:ext uri="{BB962C8B-B14F-4D97-AF65-F5344CB8AC3E}">
        <p14:creationId xmlns:p14="http://schemas.microsoft.com/office/powerpoint/2010/main" val="273394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Classroom Experiments (cont.)</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a:spcAft>
                <a:spcPts val="600"/>
              </a:spcAft>
            </a:pPr>
            <a:endParaRPr lang="en-CA"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38</a:t>
            </a:fld>
            <a:endParaRPr lang="en-US" altLang="en-US"/>
          </a:p>
        </p:txBody>
      </p:sp>
      <p:pic>
        <p:nvPicPr>
          <p:cNvPr id="3" name="Screen Recording 2024-01-30 at 12.09.38 PM.mov">
            <a:hlinkClick r:id="" action="ppaction://media"/>
            <a:extLst>
              <a:ext uri="{FF2B5EF4-FFF2-40B4-BE49-F238E27FC236}">
                <a16:creationId xmlns:a16="http://schemas.microsoft.com/office/drawing/2014/main" id="{C1CFF28F-5076-F8DF-9E1A-D6A633883B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5300" y="1524000"/>
            <a:ext cx="8153400" cy="4430580"/>
          </a:xfrm>
          <a:prstGeom prst="rect">
            <a:avLst/>
          </a:prstGeom>
        </p:spPr>
      </p:pic>
    </p:spTree>
    <p:extLst>
      <p:ext uri="{BB962C8B-B14F-4D97-AF65-F5344CB8AC3E}">
        <p14:creationId xmlns:p14="http://schemas.microsoft.com/office/powerpoint/2010/main" val="189642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nodePh="1">
                                  <p:stCondLst>
                                    <p:cond delay="0"/>
                                  </p:stCondLst>
                                  <p:endCondLst>
                                    <p:cond evt="begin" delay="0">
                                      <p:tn val="13"/>
                                    </p:cond>
                                  </p:end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
                </p:tgtEl>
              </p:cMediaNode>
            </p:video>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P spid="5" grpId="1"/>
      <p:bldP spid="5" grpId="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Classroom Experiments (cont.)</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000" dirty="0">
                <a:solidFill>
                  <a:schemeClr val="accent2"/>
                </a:solidFill>
              </a:rPr>
              <a:t>login into your device shell</a:t>
            </a:r>
          </a:p>
          <a:p>
            <a:pPr marL="457200" indent="-457200">
              <a:spcAft>
                <a:spcPts val="600"/>
              </a:spcAft>
              <a:buFont typeface="Arial" panose="020B0604020202020204" pitchFamily="34" charset="0"/>
              <a:buChar char="•"/>
            </a:pPr>
            <a:r>
              <a:rPr lang="en-CA" sz="2000" dirty="0">
                <a:solidFill>
                  <a:schemeClr val="accent2"/>
                </a:solidFill>
              </a:rPr>
              <a:t>type </a:t>
            </a:r>
            <a:r>
              <a:rPr lang="en-CA" sz="2000" b="1" i="1" dirty="0">
                <a:solidFill>
                  <a:schemeClr val="accent2"/>
                </a:solidFill>
              </a:rPr>
              <a:t>cat /proc/partitions </a:t>
            </a:r>
          </a:p>
          <a:p>
            <a:pPr marL="457200" indent="-457200">
              <a:spcAft>
                <a:spcPts val="600"/>
              </a:spcAft>
              <a:buFont typeface="Arial" panose="020B0604020202020204" pitchFamily="34" charset="0"/>
              <a:buChar char="•"/>
            </a:pPr>
            <a:endParaRPr lang="en-CA" sz="20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39</a:t>
            </a:fld>
            <a:endParaRPr lang="en-US" altLang="en-US"/>
          </a:p>
        </p:txBody>
      </p:sp>
      <p:pic>
        <p:nvPicPr>
          <p:cNvPr id="2" name="Picture 1">
            <a:extLst>
              <a:ext uri="{FF2B5EF4-FFF2-40B4-BE49-F238E27FC236}">
                <a16:creationId xmlns:a16="http://schemas.microsoft.com/office/drawing/2014/main" id="{B3422575-D96C-7721-FE08-53093C7DF423}"/>
              </a:ext>
            </a:extLst>
          </p:cNvPr>
          <p:cNvPicPr>
            <a:picLocks noChangeAspect="1"/>
          </p:cNvPicPr>
          <p:nvPr/>
        </p:nvPicPr>
        <p:blipFill>
          <a:blip r:embed="rId3"/>
          <a:stretch>
            <a:fillRect/>
          </a:stretch>
        </p:blipFill>
        <p:spPr>
          <a:xfrm>
            <a:off x="4686300" y="1614055"/>
            <a:ext cx="4235311" cy="3494809"/>
          </a:xfrm>
          <a:prstGeom prst="rect">
            <a:avLst/>
          </a:prstGeom>
        </p:spPr>
      </p:pic>
    </p:spTree>
    <p:extLst>
      <p:ext uri="{BB962C8B-B14F-4D97-AF65-F5344CB8AC3E}">
        <p14:creationId xmlns:p14="http://schemas.microsoft.com/office/powerpoint/2010/main" val="117214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D511-FCA0-87C9-343A-7935AFDFD24A}"/>
              </a:ext>
            </a:extLst>
          </p:cNvPr>
          <p:cNvSpPr>
            <a:spLocks noGrp="1"/>
          </p:cNvSpPr>
          <p:nvPr>
            <p:ph type="title"/>
          </p:nvPr>
        </p:nvSpPr>
        <p:spPr/>
        <p:txBody>
          <a:bodyPr/>
          <a:lstStyle/>
          <a:p>
            <a:r>
              <a:rPr lang="en-CA" dirty="0"/>
              <a:t>Android</a:t>
            </a:r>
          </a:p>
        </p:txBody>
      </p:sp>
      <p:sp>
        <p:nvSpPr>
          <p:cNvPr id="5" name="Slide Number Placeholder 4">
            <a:extLst>
              <a:ext uri="{FF2B5EF4-FFF2-40B4-BE49-F238E27FC236}">
                <a16:creationId xmlns:a16="http://schemas.microsoft.com/office/drawing/2014/main" id="{C4AA575E-DA79-1BEA-9B10-5BD59D8E1111}"/>
              </a:ext>
            </a:extLst>
          </p:cNvPr>
          <p:cNvSpPr>
            <a:spLocks noGrp="1"/>
          </p:cNvSpPr>
          <p:nvPr>
            <p:ph type="sldNum" sz="quarter" idx="11"/>
          </p:nvPr>
        </p:nvSpPr>
        <p:spPr/>
        <p:txBody>
          <a:bodyPr/>
          <a:lstStyle/>
          <a:p>
            <a:r>
              <a:rPr lang="en-US" altLang="en-US"/>
              <a:t>1-</a:t>
            </a:r>
            <a:fld id="{54458890-F676-C648-9DC3-5AD21C96134E}" type="slidenum">
              <a:rPr lang="en-US" altLang="en-US" smtClean="0"/>
              <a:pPr/>
              <a:t>4</a:t>
            </a:fld>
            <a:endParaRPr lang="en-US" altLang="en-US"/>
          </a:p>
        </p:txBody>
      </p:sp>
      <p:sp>
        <p:nvSpPr>
          <p:cNvPr id="4" name="Text Placeholder 3">
            <a:extLst>
              <a:ext uri="{FF2B5EF4-FFF2-40B4-BE49-F238E27FC236}">
                <a16:creationId xmlns:a16="http://schemas.microsoft.com/office/drawing/2014/main" id="{8A041FC6-4431-EB89-6A1C-07AFB3951678}"/>
              </a:ext>
            </a:extLst>
          </p:cNvPr>
          <p:cNvSpPr>
            <a:spLocks noGrp="1"/>
          </p:cNvSpPr>
          <p:nvPr>
            <p:ph type="body" idx="1"/>
          </p:nvPr>
        </p:nvSpPr>
        <p:spPr/>
        <p:txBody>
          <a:bodyPr/>
          <a:lstStyle/>
          <a:p>
            <a:r>
              <a:rPr lang="en-CA" dirty="0"/>
              <a:t>What is</a:t>
            </a:r>
          </a:p>
        </p:txBody>
      </p:sp>
    </p:spTree>
    <p:extLst>
      <p:ext uri="{BB962C8B-B14F-4D97-AF65-F5344CB8AC3E}">
        <p14:creationId xmlns:p14="http://schemas.microsoft.com/office/powerpoint/2010/main" val="2229990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Classroom Experiments (cont.)</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000" dirty="0">
                <a:solidFill>
                  <a:schemeClr val="accent2"/>
                </a:solidFill>
              </a:rPr>
              <a:t>login into your device shell</a:t>
            </a:r>
          </a:p>
          <a:p>
            <a:pPr marL="457200" indent="-457200">
              <a:spcAft>
                <a:spcPts val="600"/>
              </a:spcAft>
              <a:buFont typeface="Arial" panose="020B0604020202020204" pitchFamily="34" charset="0"/>
              <a:buChar char="•"/>
            </a:pPr>
            <a:r>
              <a:rPr lang="en-CA" sz="2000" dirty="0">
                <a:solidFill>
                  <a:schemeClr val="accent2"/>
                </a:solidFill>
              </a:rPr>
              <a:t>type </a:t>
            </a:r>
            <a:r>
              <a:rPr lang="en-CA" sz="2000" b="1" i="1" dirty="0">
                <a:solidFill>
                  <a:schemeClr val="accent2"/>
                </a:solidFill>
              </a:rPr>
              <a:t>cat /proc/partitions </a:t>
            </a:r>
          </a:p>
          <a:p>
            <a:pPr marL="457200" indent="-457200">
              <a:spcAft>
                <a:spcPts val="600"/>
              </a:spcAft>
              <a:buFont typeface="Arial" panose="020B0604020202020204" pitchFamily="34" charset="0"/>
              <a:buChar char="•"/>
            </a:pPr>
            <a:endParaRPr lang="en-CA" sz="20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40</a:t>
            </a:fld>
            <a:endParaRPr lang="en-US" altLang="en-US"/>
          </a:p>
        </p:txBody>
      </p:sp>
      <p:pic>
        <p:nvPicPr>
          <p:cNvPr id="3" name="Picture 2">
            <a:extLst>
              <a:ext uri="{FF2B5EF4-FFF2-40B4-BE49-F238E27FC236}">
                <a16:creationId xmlns:a16="http://schemas.microsoft.com/office/drawing/2014/main" id="{E39911AD-4A7E-9FF9-C702-BEB5C0B9635A}"/>
              </a:ext>
            </a:extLst>
          </p:cNvPr>
          <p:cNvPicPr>
            <a:picLocks noChangeAspect="1"/>
          </p:cNvPicPr>
          <p:nvPr/>
        </p:nvPicPr>
        <p:blipFill>
          <a:blip r:embed="rId3"/>
          <a:stretch>
            <a:fillRect/>
          </a:stretch>
        </p:blipFill>
        <p:spPr>
          <a:xfrm>
            <a:off x="748145" y="1273278"/>
            <a:ext cx="7772400" cy="5432322"/>
          </a:xfrm>
          <a:prstGeom prst="rect">
            <a:avLst/>
          </a:prstGeom>
        </p:spPr>
      </p:pic>
    </p:spTree>
    <p:extLst>
      <p:ext uri="{BB962C8B-B14F-4D97-AF65-F5344CB8AC3E}">
        <p14:creationId xmlns:p14="http://schemas.microsoft.com/office/powerpoint/2010/main" val="281399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Classroom Experiments (cont.)</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endParaRPr lang="en-CA" sz="20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41</a:t>
            </a:fld>
            <a:endParaRPr lang="en-US" altLang="en-US"/>
          </a:p>
        </p:txBody>
      </p:sp>
      <p:pic>
        <p:nvPicPr>
          <p:cNvPr id="2" name="Picture 1">
            <a:extLst>
              <a:ext uri="{FF2B5EF4-FFF2-40B4-BE49-F238E27FC236}">
                <a16:creationId xmlns:a16="http://schemas.microsoft.com/office/drawing/2014/main" id="{F32A7B39-D73E-BB16-DA68-476E6D98FDE2}"/>
              </a:ext>
            </a:extLst>
          </p:cNvPr>
          <p:cNvPicPr>
            <a:picLocks noChangeAspect="1"/>
          </p:cNvPicPr>
          <p:nvPr/>
        </p:nvPicPr>
        <p:blipFill>
          <a:blip r:embed="rId3"/>
          <a:stretch>
            <a:fillRect/>
          </a:stretch>
        </p:blipFill>
        <p:spPr>
          <a:xfrm>
            <a:off x="876300" y="1362066"/>
            <a:ext cx="7391400" cy="5166032"/>
          </a:xfrm>
          <a:prstGeom prst="rect">
            <a:avLst/>
          </a:prstGeom>
        </p:spPr>
      </p:pic>
    </p:spTree>
    <p:extLst>
      <p:ext uri="{BB962C8B-B14F-4D97-AF65-F5344CB8AC3E}">
        <p14:creationId xmlns:p14="http://schemas.microsoft.com/office/powerpoint/2010/main" val="98607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nodePh="1">
                                  <p:stCondLst>
                                    <p:cond delay="0"/>
                                  </p:stCondLst>
                                  <p:endCondLst>
                                    <p:cond evt="begin" delay="0">
                                      <p:tn val="13"/>
                                    </p:cond>
                                  </p:end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Classroom Experiments (cont.)</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endParaRPr lang="en-CA" sz="20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42</a:t>
            </a:fld>
            <a:endParaRPr lang="en-US" altLang="en-US"/>
          </a:p>
        </p:txBody>
      </p:sp>
      <p:pic>
        <p:nvPicPr>
          <p:cNvPr id="3" name="Picture 2">
            <a:extLst>
              <a:ext uri="{FF2B5EF4-FFF2-40B4-BE49-F238E27FC236}">
                <a16:creationId xmlns:a16="http://schemas.microsoft.com/office/drawing/2014/main" id="{D7C12EE1-C82D-4D01-0813-D2D98F06CA87}"/>
              </a:ext>
            </a:extLst>
          </p:cNvPr>
          <p:cNvPicPr>
            <a:picLocks noChangeAspect="1"/>
          </p:cNvPicPr>
          <p:nvPr/>
        </p:nvPicPr>
        <p:blipFill>
          <a:blip r:embed="rId3"/>
          <a:stretch>
            <a:fillRect/>
          </a:stretch>
        </p:blipFill>
        <p:spPr>
          <a:xfrm>
            <a:off x="1143000" y="1343504"/>
            <a:ext cx="7162800" cy="5362096"/>
          </a:xfrm>
          <a:prstGeom prst="rect">
            <a:avLst/>
          </a:prstGeom>
        </p:spPr>
      </p:pic>
    </p:spTree>
    <p:extLst>
      <p:ext uri="{BB962C8B-B14F-4D97-AF65-F5344CB8AC3E}">
        <p14:creationId xmlns:p14="http://schemas.microsoft.com/office/powerpoint/2010/main" val="45554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nodePh="1">
                                  <p:stCondLst>
                                    <p:cond delay="0"/>
                                  </p:stCondLst>
                                  <p:endCondLst>
                                    <p:cond evt="begin" delay="0">
                                      <p:tn val="13"/>
                                    </p:cond>
                                  </p:end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Slide Number Placeholder 4">
            <a:extLst>
              <a:ext uri="{FF2B5EF4-FFF2-40B4-BE49-F238E27FC236}">
                <a16:creationId xmlns:a16="http://schemas.microsoft.com/office/drawing/2014/main" id="{0FEFDD76-06A0-DD0F-58EE-55F52061053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accent2"/>
                </a:solidFill>
                <a:latin typeface="Lucida Sans Unicode" panose="020B0602030504020204" pitchFamily="34" charset="0"/>
                <a:cs typeface="Lucida Sans Unicode" panose="020B0602030504020204" pitchFamily="34" charset="0"/>
              </a:defRPr>
            </a:lvl1pPr>
            <a:lvl2pPr marL="742950" indent="-285750">
              <a:spcBef>
                <a:spcPct val="20000"/>
              </a:spcBef>
              <a:buChar char="–"/>
              <a:defRPr sz="2400">
                <a:solidFill>
                  <a:schemeClr val="accent2"/>
                </a:solidFill>
                <a:latin typeface="Lucida Sans Unicode" panose="020B0602030504020204" pitchFamily="34" charset="0"/>
                <a:cs typeface="Lucida Sans Unicode" panose="020B0602030504020204" pitchFamily="34" charset="0"/>
              </a:defRPr>
            </a:lvl2pPr>
            <a:lvl3pPr marL="1143000" indent="-228600">
              <a:spcBef>
                <a:spcPct val="20000"/>
              </a:spcBef>
              <a:buChar char="•"/>
              <a:defRPr sz="2100">
                <a:solidFill>
                  <a:srgbClr val="666699"/>
                </a:solidFill>
                <a:latin typeface="Lucida Sans Unicode" panose="020B0602030504020204" pitchFamily="34" charset="0"/>
                <a:cs typeface="Lucida Sans Unicode" panose="020B0602030504020204" pitchFamily="34" charset="0"/>
              </a:defRPr>
            </a:lvl3pPr>
            <a:lvl4pPr marL="1600200" indent="-228600">
              <a:spcBef>
                <a:spcPct val="20000"/>
              </a:spcBef>
              <a:buChar char="–"/>
              <a:defRPr>
                <a:solidFill>
                  <a:schemeClr val="accent2"/>
                </a:solidFill>
                <a:latin typeface="Lucida Sans Unicode" panose="020B0602030504020204" pitchFamily="34" charset="0"/>
                <a:cs typeface="Lucida Sans Unicode" panose="020B0602030504020204" pitchFamily="34" charset="0"/>
              </a:defRPr>
            </a:lvl4pPr>
            <a:lvl5pPr marL="2057400" indent="-228600">
              <a:spcBef>
                <a:spcPct val="20000"/>
              </a:spcBef>
              <a:buChar char="»"/>
              <a:defRPr>
                <a:solidFill>
                  <a:srgbClr val="666699"/>
                </a:solidFill>
                <a:latin typeface="Lucida Sans Unicode" panose="020B0602030504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9pPr>
          </a:lstStyle>
          <a:p>
            <a:pPr>
              <a:spcBef>
                <a:spcPct val="0"/>
              </a:spcBef>
              <a:buFontTx/>
              <a:buNone/>
            </a:pPr>
            <a:r>
              <a:rPr lang="en-US" altLang="en-US" sz="1000">
                <a:solidFill>
                  <a:schemeClr val="tx1"/>
                </a:solidFill>
                <a:latin typeface="Arial" panose="020B0604020202020204" pitchFamily="34" charset="0"/>
              </a:rPr>
              <a:t>1-</a:t>
            </a:r>
            <a:fld id="{336D5BE9-C235-E449-B3A0-98AB82220D45}" type="slidenum">
              <a:rPr lang="en-US" altLang="en-US" sz="1000">
                <a:solidFill>
                  <a:schemeClr val="tx1"/>
                </a:solidFill>
                <a:latin typeface="Arial" panose="020B0604020202020204" pitchFamily="34" charset="0"/>
              </a:rPr>
              <a:pPr>
                <a:spcBef>
                  <a:spcPct val="0"/>
                </a:spcBef>
                <a:buFontTx/>
                <a:buNone/>
              </a:pPr>
              <a:t>43</a:t>
            </a:fld>
            <a:endParaRPr lang="en-US" altLang="en-US" sz="1000">
              <a:solidFill>
                <a:schemeClr val="tx1"/>
              </a:solidFill>
              <a:latin typeface="Arial" panose="020B0604020202020204" pitchFamily="34" charset="0"/>
            </a:endParaRPr>
          </a:p>
        </p:txBody>
      </p:sp>
      <p:sp>
        <p:nvSpPr>
          <p:cNvPr id="158724" name="Rectangle 2">
            <a:extLst>
              <a:ext uri="{FF2B5EF4-FFF2-40B4-BE49-F238E27FC236}">
                <a16:creationId xmlns:a16="http://schemas.microsoft.com/office/drawing/2014/main" id="{F900F8D9-DB87-A8D1-5D75-51ABF744FCF0}"/>
              </a:ext>
            </a:extLst>
          </p:cNvPr>
          <p:cNvSpPr>
            <a:spLocks noGrp="1" noChangeArrowheads="1"/>
          </p:cNvSpPr>
          <p:nvPr>
            <p:ph type="title"/>
          </p:nvPr>
        </p:nvSpPr>
        <p:spPr/>
        <p:txBody>
          <a:bodyPr/>
          <a:lstStyle/>
          <a:p>
            <a:pPr eaLnBrk="1" hangingPunct="1"/>
            <a:r>
              <a:rPr lang="en-US" altLang="en-US" dirty="0"/>
              <a:t>Android Device Partitions</a:t>
            </a:r>
          </a:p>
        </p:txBody>
      </p:sp>
      <p:pic>
        <p:nvPicPr>
          <p:cNvPr id="3" name="Picture 2">
            <a:extLst>
              <a:ext uri="{FF2B5EF4-FFF2-40B4-BE49-F238E27FC236}">
                <a16:creationId xmlns:a16="http://schemas.microsoft.com/office/drawing/2014/main" id="{319997B8-519F-859C-D957-B88DD14B18DC}"/>
              </a:ext>
            </a:extLst>
          </p:cNvPr>
          <p:cNvPicPr>
            <a:picLocks noChangeAspect="1"/>
          </p:cNvPicPr>
          <p:nvPr/>
        </p:nvPicPr>
        <p:blipFill>
          <a:blip r:embed="rId3"/>
          <a:stretch>
            <a:fillRect/>
          </a:stretch>
        </p:blipFill>
        <p:spPr>
          <a:xfrm>
            <a:off x="800100" y="1828800"/>
            <a:ext cx="7772400" cy="2157939"/>
          </a:xfrm>
          <a:prstGeom prst="rect">
            <a:avLst/>
          </a:prstGeom>
        </p:spPr>
      </p:pic>
      <p:sp>
        <p:nvSpPr>
          <p:cNvPr id="4" name="TextBox 3">
            <a:extLst>
              <a:ext uri="{FF2B5EF4-FFF2-40B4-BE49-F238E27FC236}">
                <a16:creationId xmlns:a16="http://schemas.microsoft.com/office/drawing/2014/main" id="{6EF4215D-7017-AC03-9C95-AE63BE3E1FA7}"/>
              </a:ext>
            </a:extLst>
          </p:cNvPr>
          <p:cNvSpPr txBox="1"/>
          <p:nvPr/>
        </p:nvSpPr>
        <p:spPr>
          <a:xfrm>
            <a:off x="800100" y="4161749"/>
            <a:ext cx="7543800" cy="1938992"/>
          </a:xfrm>
          <a:prstGeom prst="rect">
            <a:avLst/>
          </a:prstGeom>
          <a:noFill/>
        </p:spPr>
        <p:txBody>
          <a:bodyPr wrap="square">
            <a:spAutoFit/>
          </a:bodyPr>
          <a:lstStyle/>
          <a:p>
            <a:r>
              <a:rPr lang="en-CA" dirty="0">
                <a:effectLst/>
                <a:latin typeface="Helvetica" pitchFamily="2" charset="0"/>
              </a:rPr>
              <a:t>Partitions on Android devices have set names, but most of them are quick cryptic. To complicate matters, different device chipsets and vendors use different</a:t>
            </a:r>
          </a:p>
          <a:p>
            <a:r>
              <a:rPr lang="en-CA" dirty="0">
                <a:effectLst/>
                <a:latin typeface="Helvetica" pitchFamily="2" charset="0"/>
              </a:rPr>
              <a:t>partitions, as well as different names for the same functional partitions.</a:t>
            </a:r>
          </a:p>
        </p:txBody>
      </p:sp>
    </p:spTree>
    <p:extLst>
      <p:ext uri="{BB962C8B-B14F-4D97-AF65-F5344CB8AC3E}">
        <p14:creationId xmlns:p14="http://schemas.microsoft.com/office/powerpoint/2010/main" val="3160615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87433-A767-D849-680C-072D614CB683}"/>
            </a:ext>
          </a:extLst>
        </p:cNvPr>
        <p:cNvGrpSpPr/>
        <p:nvPr/>
      </p:nvGrpSpPr>
      <p:grpSpPr>
        <a:xfrm>
          <a:off x="0" y="0"/>
          <a:ext cx="0" cy="0"/>
          <a:chOff x="0" y="0"/>
          <a:chExt cx="0" cy="0"/>
        </a:xfrm>
      </p:grpSpPr>
      <p:sp>
        <p:nvSpPr>
          <p:cNvPr id="158723" name="Slide Number Placeholder 4">
            <a:extLst>
              <a:ext uri="{FF2B5EF4-FFF2-40B4-BE49-F238E27FC236}">
                <a16:creationId xmlns:a16="http://schemas.microsoft.com/office/drawing/2014/main" id="{495D0246-1A29-2716-512B-BAF63671D1D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accent2"/>
                </a:solidFill>
                <a:latin typeface="Lucida Sans Unicode" panose="020B0602030504020204" pitchFamily="34" charset="0"/>
                <a:cs typeface="Lucida Sans Unicode" panose="020B0602030504020204" pitchFamily="34" charset="0"/>
              </a:defRPr>
            </a:lvl1pPr>
            <a:lvl2pPr marL="742950" indent="-285750">
              <a:spcBef>
                <a:spcPct val="20000"/>
              </a:spcBef>
              <a:buChar char="–"/>
              <a:defRPr sz="2400">
                <a:solidFill>
                  <a:schemeClr val="accent2"/>
                </a:solidFill>
                <a:latin typeface="Lucida Sans Unicode" panose="020B0602030504020204" pitchFamily="34" charset="0"/>
                <a:cs typeface="Lucida Sans Unicode" panose="020B0602030504020204" pitchFamily="34" charset="0"/>
              </a:defRPr>
            </a:lvl2pPr>
            <a:lvl3pPr marL="1143000" indent="-228600">
              <a:spcBef>
                <a:spcPct val="20000"/>
              </a:spcBef>
              <a:buChar char="•"/>
              <a:defRPr sz="2100">
                <a:solidFill>
                  <a:srgbClr val="666699"/>
                </a:solidFill>
                <a:latin typeface="Lucida Sans Unicode" panose="020B0602030504020204" pitchFamily="34" charset="0"/>
                <a:cs typeface="Lucida Sans Unicode" panose="020B0602030504020204" pitchFamily="34" charset="0"/>
              </a:defRPr>
            </a:lvl3pPr>
            <a:lvl4pPr marL="1600200" indent="-228600">
              <a:spcBef>
                <a:spcPct val="20000"/>
              </a:spcBef>
              <a:buChar char="–"/>
              <a:defRPr>
                <a:solidFill>
                  <a:schemeClr val="accent2"/>
                </a:solidFill>
                <a:latin typeface="Lucida Sans Unicode" panose="020B0602030504020204" pitchFamily="34" charset="0"/>
                <a:cs typeface="Lucida Sans Unicode" panose="020B0602030504020204" pitchFamily="34" charset="0"/>
              </a:defRPr>
            </a:lvl4pPr>
            <a:lvl5pPr marL="2057400" indent="-228600">
              <a:spcBef>
                <a:spcPct val="20000"/>
              </a:spcBef>
              <a:buChar char="»"/>
              <a:defRPr>
                <a:solidFill>
                  <a:srgbClr val="666699"/>
                </a:solidFill>
                <a:latin typeface="Lucida Sans Unicode" panose="020B0602030504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9pPr>
          </a:lstStyle>
          <a:p>
            <a:pPr>
              <a:spcBef>
                <a:spcPct val="0"/>
              </a:spcBef>
              <a:buFontTx/>
              <a:buNone/>
            </a:pPr>
            <a:r>
              <a:rPr lang="en-US" altLang="en-US" sz="1000">
                <a:solidFill>
                  <a:schemeClr val="tx1"/>
                </a:solidFill>
                <a:latin typeface="Arial" panose="020B0604020202020204" pitchFamily="34" charset="0"/>
              </a:rPr>
              <a:t>1-</a:t>
            </a:r>
            <a:fld id="{336D5BE9-C235-E449-B3A0-98AB82220D45}" type="slidenum">
              <a:rPr lang="en-US" altLang="en-US" sz="1000">
                <a:solidFill>
                  <a:schemeClr val="tx1"/>
                </a:solidFill>
                <a:latin typeface="Arial" panose="020B0604020202020204" pitchFamily="34" charset="0"/>
              </a:rPr>
              <a:pPr>
                <a:spcBef>
                  <a:spcPct val="0"/>
                </a:spcBef>
                <a:buFontTx/>
                <a:buNone/>
              </a:pPr>
              <a:t>44</a:t>
            </a:fld>
            <a:endParaRPr lang="en-US" altLang="en-US" sz="1000">
              <a:solidFill>
                <a:schemeClr val="tx1"/>
              </a:solidFill>
              <a:latin typeface="Arial" panose="020B0604020202020204" pitchFamily="34" charset="0"/>
            </a:endParaRPr>
          </a:p>
        </p:txBody>
      </p:sp>
      <p:sp>
        <p:nvSpPr>
          <p:cNvPr id="158724" name="Rectangle 2">
            <a:extLst>
              <a:ext uri="{FF2B5EF4-FFF2-40B4-BE49-F238E27FC236}">
                <a16:creationId xmlns:a16="http://schemas.microsoft.com/office/drawing/2014/main" id="{8AC0D248-6860-4ABF-0336-962737F1264B}"/>
              </a:ext>
            </a:extLst>
          </p:cNvPr>
          <p:cNvSpPr>
            <a:spLocks noGrp="1" noChangeArrowheads="1"/>
          </p:cNvSpPr>
          <p:nvPr>
            <p:ph type="title"/>
          </p:nvPr>
        </p:nvSpPr>
        <p:spPr/>
        <p:txBody>
          <a:bodyPr/>
          <a:lstStyle/>
          <a:p>
            <a:pPr eaLnBrk="1" hangingPunct="1"/>
            <a:r>
              <a:rPr lang="en-US" altLang="en-US" dirty="0"/>
              <a:t>Android Device Partitions</a:t>
            </a:r>
          </a:p>
        </p:txBody>
      </p:sp>
      <p:sp>
        <p:nvSpPr>
          <p:cNvPr id="5" name="TextBox 4">
            <a:extLst>
              <a:ext uri="{FF2B5EF4-FFF2-40B4-BE49-F238E27FC236}">
                <a16:creationId xmlns:a16="http://schemas.microsoft.com/office/drawing/2014/main" id="{7A7F4A29-06E0-9D40-CB05-C2923EB5E80B}"/>
              </a:ext>
            </a:extLst>
          </p:cNvPr>
          <p:cNvSpPr txBox="1"/>
          <p:nvPr/>
        </p:nvSpPr>
        <p:spPr>
          <a:xfrm>
            <a:off x="609600" y="2212676"/>
            <a:ext cx="8153400" cy="3785652"/>
          </a:xfrm>
          <a:prstGeom prst="rect">
            <a:avLst/>
          </a:prstGeom>
          <a:noFill/>
        </p:spPr>
        <p:txBody>
          <a:bodyPr wrap="square">
            <a:spAutoFit/>
          </a:bodyPr>
          <a:lstStyle/>
          <a:p>
            <a:r>
              <a:rPr lang="en-CA" dirty="0">
                <a:solidFill>
                  <a:srgbClr val="000000"/>
                </a:solidFill>
                <a:effectLst/>
                <a:latin typeface="Menlo" panose="020B0609030804020204" pitchFamily="49" charset="0"/>
              </a:rPr>
              <a:t>try on Samsung</a:t>
            </a:r>
          </a:p>
          <a:p>
            <a:r>
              <a:rPr lang="en-CA" dirty="0">
                <a:solidFill>
                  <a:srgbClr val="000000"/>
                </a:solidFill>
                <a:effectLst/>
                <a:latin typeface="Menlo" panose="020B0609030804020204" pitchFamily="49" charset="0"/>
              </a:rPr>
              <a:t>cat /system/</a:t>
            </a:r>
            <a:r>
              <a:rPr lang="en-CA" dirty="0" err="1">
                <a:solidFill>
                  <a:srgbClr val="000000"/>
                </a:solidFill>
                <a:effectLst/>
                <a:latin typeface="Menlo" panose="020B0609030804020204" pitchFamily="49" charset="0"/>
              </a:rPr>
              <a:t>etc</a:t>
            </a:r>
            <a:r>
              <a:rPr lang="en-CA" dirty="0">
                <a:solidFill>
                  <a:srgbClr val="000000"/>
                </a:solidFill>
                <a:effectLst/>
                <a:latin typeface="Menlo" panose="020B0609030804020204" pitchFamily="49" charset="0"/>
              </a:rPr>
              <a:t>/</a:t>
            </a:r>
            <a:r>
              <a:rPr lang="en-CA" dirty="0" err="1">
                <a:solidFill>
                  <a:srgbClr val="000000"/>
                </a:solidFill>
                <a:effectLst/>
                <a:latin typeface="Menlo" panose="020B0609030804020204" pitchFamily="49" charset="0"/>
              </a:rPr>
              <a:t>fstab.postinstall</a:t>
            </a:r>
            <a:endParaRPr lang="en-CA" dirty="0">
              <a:solidFill>
                <a:srgbClr val="000000"/>
              </a:solidFill>
              <a:effectLst/>
              <a:latin typeface="Menlo" panose="020B0609030804020204" pitchFamily="49" charset="0"/>
            </a:endParaRPr>
          </a:p>
          <a:p>
            <a:endParaRPr lang="en-CA" dirty="0">
              <a:solidFill>
                <a:srgbClr val="000000"/>
              </a:solidFill>
              <a:latin typeface="Menlo" panose="020B0609030804020204" pitchFamily="49" charset="0"/>
            </a:endParaRPr>
          </a:p>
          <a:p>
            <a:r>
              <a:rPr lang="en-CA" dirty="0">
                <a:effectLst/>
                <a:latin typeface="Helvetica" pitchFamily="2" charset="0"/>
              </a:rPr>
              <a:t>The kernel maintains a list of all supported filesystems in /proc/filesystems</a:t>
            </a:r>
          </a:p>
          <a:p>
            <a:endParaRPr lang="en-CA" dirty="0">
              <a:effectLst/>
              <a:latin typeface="Helvetica" pitchFamily="2" charset="0"/>
            </a:endParaRPr>
          </a:p>
          <a:p>
            <a:r>
              <a:rPr lang="en-CA" dirty="0">
                <a:solidFill>
                  <a:srgbClr val="000000"/>
                </a:solidFill>
                <a:effectLst/>
                <a:latin typeface="Menlo" panose="020B0609030804020204" pitchFamily="49" charset="0"/>
              </a:rPr>
              <a:t>cd /dev/block/platform/13500000.ufs/by-name/ </a:t>
            </a:r>
          </a:p>
          <a:p>
            <a:r>
              <a:rPr lang="en-CA" dirty="0">
                <a:solidFill>
                  <a:srgbClr val="000000"/>
                </a:solidFill>
                <a:effectLst/>
                <a:latin typeface="Menlo" panose="020B0609030804020204" pitchFamily="49" charset="0"/>
              </a:rPr>
              <a:t>   </a:t>
            </a:r>
          </a:p>
          <a:p>
            <a:r>
              <a:rPr lang="en-CA" dirty="0">
                <a:solidFill>
                  <a:srgbClr val="000000"/>
                </a:solidFill>
                <a:effectLst/>
                <a:latin typeface="Menlo" panose="020B0609030804020204" pitchFamily="49" charset="0"/>
              </a:rPr>
              <a:t>ls -l | cut -c43-  </a:t>
            </a:r>
          </a:p>
        </p:txBody>
      </p:sp>
    </p:spTree>
    <p:extLst>
      <p:ext uri="{BB962C8B-B14F-4D97-AF65-F5344CB8AC3E}">
        <p14:creationId xmlns:p14="http://schemas.microsoft.com/office/powerpoint/2010/main" val="2965938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Slide Number Placeholder 4">
            <a:extLst>
              <a:ext uri="{FF2B5EF4-FFF2-40B4-BE49-F238E27FC236}">
                <a16:creationId xmlns:a16="http://schemas.microsoft.com/office/drawing/2014/main" id="{0FEFDD76-06A0-DD0F-58EE-55F52061053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accent2"/>
                </a:solidFill>
                <a:latin typeface="Lucida Sans Unicode" panose="020B0602030504020204" pitchFamily="34" charset="0"/>
                <a:cs typeface="Lucida Sans Unicode" panose="020B0602030504020204" pitchFamily="34" charset="0"/>
              </a:defRPr>
            </a:lvl1pPr>
            <a:lvl2pPr marL="742950" indent="-285750">
              <a:spcBef>
                <a:spcPct val="20000"/>
              </a:spcBef>
              <a:buChar char="–"/>
              <a:defRPr sz="2400">
                <a:solidFill>
                  <a:schemeClr val="accent2"/>
                </a:solidFill>
                <a:latin typeface="Lucida Sans Unicode" panose="020B0602030504020204" pitchFamily="34" charset="0"/>
                <a:cs typeface="Lucida Sans Unicode" panose="020B0602030504020204" pitchFamily="34" charset="0"/>
              </a:defRPr>
            </a:lvl2pPr>
            <a:lvl3pPr marL="1143000" indent="-228600">
              <a:spcBef>
                <a:spcPct val="20000"/>
              </a:spcBef>
              <a:buChar char="•"/>
              <a:defRPr sz="2100">
                <a:solidFill>
                  <a:srgbClr val="666699"/>
                </a:solidFill>
                <a:latin typeface="Lucida Sans Unicode" panose="020B0602030504020204" pitchFamily="34" charset="0"/>
                <a:cs typeface="Lucida Sans Unicode" panose="020B0602030504020204" pitchFamily="34" charset="0"/>
              </a:defRPr>
            </a:lvl3pPr>
            <a:lvl4pPr marL="1600200" indent="-228600">
              <a:spcBef>
                <a:spcPct val="20000"/>
              </a:spcBef>
              <a:buChar char="–"/>
              <a:defRPr>
                <a:solidFill>
                  <a:schemeClr val="accent2"/>
                </a:solidFill>
                <a:latin typeface="Lucida Sans Unicode" panose="020B0602030504020204" pitchFamily="34" charset="0"/>
                <a:cs typeface="Lucida Sans Unicode" panose="020B0602030504020204" pitchFamily="34" charset="0"/>
              </a:defRPr>
            </a:lvl4pPr>
            <a:lvl5pPr marL="2057400" indent="-228600">
              <a:spcBef>
                <a:spcPct val="20000"/>
              </a:spcBef>
              <a:buChar char="»"/>
              <a:defRPr>
                <a:solidFill>
                  <a:srgbClr val="666699"/>
                </a:solidFill>
                <a:latin typeface="Lucida Sans Unicode" panose="020B0602030504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9pPr>
          </a:lstStyle>
          <a:p>
            <a:pPr>
              <a:spcBef>
                <a:spcPct val="0"/>
              </a:spcBef>
              <a:buFontTx/>
              <a:buNone/>
            </a:pPr>
            <a:r>
              <a:rPr lang="en-US" altLang="en-US" sz="1000">
                <a:solidFill>
                  <a:schemeClr val="tx1"/>
                </a:solidFill>
                <a:latin typeface="Arial" panose="020B0604020202020204" pitchFamily="34" charset="0"/>
              </a:rPr>
              <a:t>1-</a:t>
            </a:r>
            <a:fld id="{336D5BE9-C235-E449-B3A0-98AB82220D45}" type="slidenum">
              <a:rPr lang="en-US" altLang="en-US" sz="1000">
                <a:solidFill>
                  <a:schemeClr val="tx1"/>
                </a:solidFill>
                <a:latin typeface="Arial" panose="020B0604020202020204" pitchFamily="34" charset="0"/>
              </a:rPr>
              <a:pPr>
                <a:spcBef>
                  <a:spcPct val="0"/>
                </a:spcBef>
                <a:buFontTx/>
                <a:buNone/>
              </a:pPr>
              <a:t>45</a:t>
            </a:fld>
            <a:endParaRPr lang="en-US" altLang="en-US" sz="1000">
              <a:solidFill>
                <a:schemeClr val="tx1"/>
              </a:solidFill>
              <a:latin typeface="Arial" panose="020B0604020202020204" pitchFamily="34" charset="0"/>
            </a:endParaRPr>
          </a:p>
        </p:txBody>
      </p:sp>
      <p:sp>
        <p:nvSpPr>
          <p:cNvPr id="158724" name="Rectangle 2">
            <a:extLst>
              <a:ext uri="{FF2B5EF4-FFF2-40B4-BE49-F238E27FC236}">
                <a16:creationId xmlns:a16="http://schemas.microsoft.com/office/drawing/2014/main" id="{F900F8D9-DB87-A8D1-5D75-51ABF744FCF0}"/>
              </a:ext>
            </a:extLst>
          </p:cNvPr>
          <p:cNvSpPr>
            <a:spLocks noGrp="1" noChangeArrowheads="1"/>
          </p:cNvSpPr>
          <p:nvPr>
            <p:ph type="title"/>
          </p:nvPr>
        </p:nvSpPr>
        <p:spPr/>
        <p:txBody>
          <a:bodyPr/>
          <a:lstStyle/>
          <a:p>
            <a:pPr eaLnBrk="1" hangingPunct="1"/>
            <a:r>
              <a:rPr lang="en-US" altLang="en-US" dirty="0"/>
              <a:t>Chipset-specific Partitions</a:t>
            </a:r>
          </a:p>
        </p:txBody>
      </p:sp>
      <p:pic>
        <p:nvPicPr>
          <p:cNvPr id="2" name="Picture 1">
            <a:extLst>
              <a:ext uri="{FF2B5EF4-FFF2-40B4-BE49-F238E27FC236}">
                <a16:creationId xmlns:a16="http://schemas.microsoft.com/office/drawing/2014/main" id="{C405154A-4B53-6748-7052-477F33A04516}"/>
              </a:ext>
            </a:extLst>
          </p:cNvPr>
          <p:cNvPicPr>
            <a:picLocks noChangeAspect="1"/>
          </p:cNvPicPr>
          <p:nvPr/>
        </p:nvPicPr>
        <p:blipFill>
          <a:blip r:embed="rId3"/>
          <a:stretch>
            <a:fillRect/>
          </a:stretch>
        </p:blipFill>
        <p:spPr>
          <a:xfrm>
            <a:off x="644236" y="1430828"/>
            <a:ext cx="7772400" cy="2455372"/>
          </a:xfrm>
          <a:prstGeom prst="rect">
            <a:avLst/>
          </a:prstGeom>
        </p:spPr>
      </p:pic>
      <p:sp>
        <p:nvSpPr>
          <p:cNvPr id="4" name="TextBox 3">
            <a:extLst>
              <a:ext uri="{FF2B5EF4-FFF2-40B4-BE49-F238E27FC236}">
                <a16:creationId xmlns:a16="http://schemas.microsoft.com/office/drawing/2014/main" id="{D6DFDE40-7867-82C0-20F9-1F639DE2E0A7}"/>
              </a:ext>
            </a:extLst>
          </p:cNvPr>
          <p:cNvSpPr txBox="1"/>
          <p:nvPr/>
        </p:nvSpPr>
        <p:spPr>
          <a:xfrm>
            <a:off x="665018" y="4335863"/>
            <a:ext cx="7488382" cy="830997"/>
          </a:xfrm>
          <a:prstGeom prst="rect">
            <a:avLst/>
          </a:prstGeom>
          <a:noFill/>
        </p:spPr>
        <p:txBody>
          <a:bodyPr wrap="square">
            <a:spAutoFit/>
          </a:bodyPr>
          <a:lstStyle/>
          <a:p>
            <a:r>
              <a:rPr lang="en-CA" dirty="0">
                <a:effectLst/>
                <a:latin typeface="Helvetica" pitchFamily="2" charset="0"/>
              </a:rPr>
              <a:t>Chipset vendors often require dedicated partitions for their components</a:t>
            </a:r>
          </a:p>
        </p:txBody>
      </p:sp>
    </p:spTree>
    <p:extLst>
      <p:ext uri="{BB962C8B-B14F-4D97-AF65-F5344CB8AC3E}">
        <p14:creationId xmlns:p14="http://schemas.microsoft.com/office/powerpoint/2010/main" val="2263533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Slide Number Placeholder 4">
            <a:extLst>
              <a:ext uri="{FF2B5EF4-FFF2-40B4-BE49-F238E27FC236}">
                <a16:creationId xmlns:a16="http://schemas.microsoft.com/office/drawing/2014/main" id="{0FEFDD76-06A0-DD0F-58EE-55F52061053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accent2"/>
                </a:solidFill>
                <a:latin typeface="Lucida Sans Unicode" panose="020B0602030504020204" pitchFamily="34" charset="0"/>
                <a:cs typeface="Lucida Sans Unicode" panose="020B0602030504020204" pitchFamily="34" charset="0"/>
              </a:defRPr>
            </a:lvl1pPr>
            <a:lvl2pPr marL="742950" indent="-285750">
              <a:spcBef>
                <a:spcPct val="20000"/>
              </a:spcBef>
              <a:buChar char="–"/>
              <a:defRPr sz="2400">
                <a:solidFill>
                  <a:schemeClr val="accent2"/>
                </a:solidFill>
                <a:latin typeface="Lucida Sans Unicode" panose="020B0602030504020204" pitchFamily="34" charset="0"/>
                <a:cs typeface="Lucida Sans Unicode" panose="020B0602030504020204" pitchFamily="34" charset="0"/>
              </a:defRPr>
            </a:lvl2pPr>
            <a:lvl3pPr marL="1143000" indent="-228600">
              <a:spcBef>
                <a:spcPct val="20000"/>
              </a:spcBef>
              <a:buChar char="•"/>
              <a:defRPr sz="2100">
                <a:solidFill>
                  <a:srgbClr val="666699"/>
                </a:solidFill>
                <a:latin typeface="Lucida Sans Unicode" panose="020B0602030504020204" pitchFamily="34" charset="0"/>
                <a:cs typeface="Lucida Sans Unicode" panose="020B0602030504020204" pitchFamily="34" charset="0"/>
              </a:defRPr>
            </a:lvl3pPr>
            <a:lvl4pPr marL="1600200" indent="-228600">
              <a:spcBef>
                <a:spcPct val="20000"/>
              </a:spcBef>
              <a:buChar char="–"/>
              <a:defRPr>
                <a:solidFill>
                  <a:schemeClr val="accent2"/>
                </a:solidFill>
                <a:latin typeface="Lucida Sans Unicode" panose="020B0602030504020204" pitchFamily="34" charset="0"/>
                <a:cs typeface="Lucida Sans Unicode" panose="020B0602030504020204" pitchFamily="34" charset="0"/>
              </a:defRPr>
            </a:lvl4pPr>
            <a:lvl5pPr marL="2057400" indent="-228600">
              <a:spcBef>
                <a:spcPct val="20000"/>
              </a:spcBef>
              <a:buChar char="»"/>
              <a:defRPr>
                <a:solidFill>
                  <a:srgbClr val="666699"/>
                </a:solidFill>
                <a:latin typeface="Lucida Sans Unicode" panose="020B0602030504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9pPr>
          </a:lstStyle>
          <a:p>
            <a:pPr>
              <a:spcBef>
                <a:spcPct val="0"/>
              </a:spcBef>
              <a:buFontTx/>
              <a:buNone/>
            </a:pPr>
            <a:r>
              <a:rPr lang="en-US" altLang="en-US" sz="1000">
                <a:solidFill>
                  <a:schemeClr val="tx1"/>
                </a:solidFill>
                <a:latin typeface="Arial" panose="020B0604020202020204" pitchFamily="34" charset="0"/>
              </a:rPr>
              <a:t>1-</a:t>
            </a:r>
            <a:fld id="{336D5BE9-C235-E449-B3A0-98AB82220D45}" type="slidenum">
              <a:rPr lang="en-US" altLang="en-US" sz="1000">
                <a:solidFill>
                  <a:schemeClr val="tx1"/>
                </a:solidFill>
                <a:latin typeface="Arial" panose="020B0604020202020204" pitchFamily="34" charset="0"/>
              </a:rPr>
              <a:pPr>
                <a:spcBef>
                  <a:spcPct val="0"/>
                </a:spcBef>
                <a:buFontTx/>
                <a:buNone/>
              </a:pPr>
              <a:t>46</a:t>
            </a:fld>
            <a:endParaRPr lang="en-US" altLang="en-US" sz="1000">
              <a:solidFill>
                <a:schemeClr val="tx1"/>
              </a:solidFill>
              <a:latin typeface="Arial" panose="020B0604020202020204" pitchFamily="34" charset="0"/>
            </a:endParaRPr>
          </a:p>
        </p:txBody>
      </p:sp>
      <p:sp>
        <p:nvSpPr>
          <p:cNvPr id="158724" name="Rectangle 2">
            <a:extLst>
              <a:ext uri="{FF2B5EF4-FFF2-40B4-BE49-F238E27FC236}">
                <a16:creationId xmlns:a16="http://schemas.microsoft.com/office/drawing/2014/main" id="{F900F8D9-DB87-A8D1-5D75-51ABF744FCF0}"/>
              </a:ext>
            </a:extLst>
          </p:cNvPr>
          <p:cNvSpPr>
            <a:spLocks noGrp="1" noChangeArrowheads="1"/>
          </p:cNvSpPr>
          <p:nvPr>
            <p:ph type="title"/>
          </p:nvPr>
        </p:nvSpPr>
        <p:spPr/>
        <p:txBody>
          <a:bodyPr/>
          <a:lstStyle/>
          <a:p>
            <a:r>
              <a:rPr lang="en-CA" dirty="0">
                <a:effectLst/>
                <a:latin typeface="Helvetica" pitchFamily="2" charset="0"/>
              </a:rPr>
              <a:t>Vendor-specific Partitions</a:t>
            </a:r>
          </a:p>
        </p:txBody>
      </p:sp>
      <p:pic>
        <p:nvPicPr>
          <p:cNvPr id="3" name="Picture 2">
            <a:extLst>
              <a:ext uri="{FF2B5EF4-FFF2-40B4-BE49-F238E27FC236}">
                <a16:creationId xmlns:a16="http://schemas.microsoft.com/office/drawing/2014/main" id="{85027776-0EE4-E8CB-6299-3C4174B4D370}"/>
              </a:ext>
            </a:extLst>
          </p:cNvPr>
          <p:cNvPicPr>
            <a:picLocks noChangeAspect="1"/>
          </p:cNvPicPr>
          <p:nvPr/>
        </p:nvPicPr>
        <p:blipFill>
          <a:blip r:embed="rId3"/>
          <a:stretch>
            <a:fillRect/>
          </a:stretch>
        </p:blipFill>
        <p:spPr>
          <a:xfrm>
            <a:off x="685800" y="1982766"/>
            <a:ext cx="7772400" cy="2892468"/>
          </a:xfrm>
          <a:prstGeom prst="rect">
            <a:avLst/>
          </a:prstGeom>
        </p:spPr>
      </p:pic>
    </p:spTree>
    <p:extLst>
      <p:ext uri="{BB962C8B-B14F-4D97-AF65-F5344CB8AC3E}">
        <p14:creationId xmlns:p14="http://schemas.microsoft.com/office/powerpoint/2010/main" val="1621854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3E3BE-7415-848C-50A0-8ED1A1317777}"/>
            </a:ext>
          </a:extLst>
        </p:cNvPr>
        <p:cNvGrpSpPr/>
        <p:nvPr/>
      </p:nvGrpSpPr>
      <p:grpSpPr>
        <a:xfrm>
          <a:off x="0" y="0"/>
          <a:ext cx="0" cy="0"/>
          <a:chOff x="0" y="0"/>
          <a:chExt cx="0" cy="0"/>
        </a:xfrm>
      </p:grpSpPr>
      <p:sp>
        <p:nvSpPr>
          <p:cNvPr id="158723" name="Slide Number Placeholder 4">
            <a:extLst>
              <a:ext uri="{FF2B5EF4-FFF2-40B4-BE49-F238E27FC236}">
                <a16:creationId xmlns:a16="http://schemas.microsoft.com/office/drawing/2014/main" id="{E161EA45-585A-B094-55DE-E97CCF23B20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accent2"/>
                </a:solidFill>
                <a:latin typeface="Lucida Sans Unicode" panose="020B0602030504020204" pitchFamily="34" charset="0"/>
                <a:cs typeface="Lucida Sans Unicode" panose="020B0602030504020204" pitchFamily="34" charset="0"/>
              </a:defRPr>
            </a:lvl1pPr>
            <a:lvl2pPr marL="742950" indent="-285750">
              <a:spcBef>
                <a:spcPct val="20000"/>
              </a:spcBef>
              <a:buChar char="–"/>
              <a:defRPr sz="2400">
                <a:solidFill>
                  <a:schemeClr val="accent2"/>
                </a:solidFill>
                <a:latin typeface="Lucida Sans Unicode" panose="020B0602030504020204" pitchFamily="34" charset="0"/>
                <a:cs typeface="Lucida Sans Unicode" panose="020B0602030504020204" pitchFamily="34" charset="0"/>
              </a:defRPr>
            </a:lvl2pPr>
            <a:lvl3pPr marL="1143000" indent="-228600">
              <a:spcBef>
                <a:spcPct val="20000"/>
              </a:spcBef>
              <a:buChar char="•"/>
              <a:defRPr sz="2100">
                <a:solidFill>
                  <a:srgbClr val="666699"/>
                </a:solidFill>
                <a:latin typeface="Lucida Sans Unicode" panose="020B0602030504020204" pitchFamily="34" charset="0"/>
                <a:cs typeface="Lucida Sans Unicode" panose="020B0602030504020204" pitchFamily="34" charset="0"/>
              </a:defRPr>
            </a:lvl3pPr>
            <a:lvl4pPr marL="1600200" indent="-228600">
              <a:spcBef>
                <a:spcPct val="20000"/>
              </a:spcBef>
              <a:buChar char="–"/>
              <a:defRPr>
                <a:solidFill>
                  <a:schemeClr val="accent2"/>
                </a:solidFill>
                <a:latin typeface="Lucida Sans Unicode" panose="020B0602030504020204" pitchFamily="34" charset="0"/>
                <a:cs typeface="Lucida Sans Unicode" panose="020B0602030504020204" pitchFamily="34" charset="0"/>
              </a:defRPr>
            </a:lvl4pPr>
            <a:lvl5pPr marL="2057400" indent="-228600">
              <a:spcBef>
                <a:spcPct val="20000"/>
              </a:spcBef>
              <a:buChar char="»"/>
              <a:defRPr>
                <a:solidFill>
                  <a:srgbClr val="666699"/>
                </a:solidFill>
                <a:latin typeface="Lucida Sans Unicode" panose="020B0602030504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9pPr>
          </a:lstStyle>
          <a:p>
            <a:pPr>
              <a:spcBef>
                <a:spcPct val="0"/>
              </a:spcBef>
              <a:buFontTx/>
              <a:buNone/>
            </a:pPr>
            <a:r>
              <a:rPr lang="en-US" altLang="en-US" sz="1000">
                <a:solidFill>
                  <a:schemeClr val="tx1"/>
                </a:solidFill>
                <a:latin typeface="Arial" panose="020B0604020202020204" pitchFamily="34" charset="0"/>
              </a:rPr>
              <a:t>1-</a:t>
            </a:r>
            <a:fld id="{336D5BE9-C235-E449-B3A0-98AB82220D45}" type="slidenum">
              <a:rPr lang="en-US" altLang="en-US" sz="1000">
                <a:solidFill>
                  <a:schemeClr val="tx1"/>
                </a:solidFill>
                <a:latin typeface="Arial" panose="020B0604020202020204" pitchFamily="34" charset="0"/>
              </a:rPr>
              <a:pPr>
                <a:spcBef>
                  <a:spcPct val="0"/>
                </a:spcBef>
                <a:buFontTx/>
                <a:buNone/>
              </a:pPr>
              <a:t>47</a:t>
            </a:fld>
            <a:endParaRPr lang="en-US" altLang="en-US" sz="100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DA74386E-06CD-76C1-564A-76283E998ECC}"/>
              </a:ext>
            </a:extLst>
          </p:cNvPr>
          <p:cNvSpPr txBox="1"/>
          <p:nvPr/>
        </p:nvSpPr>
        <p:spPr>
          <a:xfrm>
            <a:off x="152400" y="0"/>
            <a:ext cx="4724400" cy="6924973"/>
          </a:xfrm>
          <a:prstGeom prst="rect">
            <a:avLst/>
          </a:prstGeom>
          <a:noFill/>
        </p:spPr>
        <p:txBody>
          <a:bodyPr wrap="square">
            <a:spAutoFit/>
          </a:bodyPr>
          <a:lstStyle/>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blcmd</a:t>
            </a:r>
            <a:r>
              <a:rPr lang="en-CA" sz="1200" dirty="0">
                <a:solidFill>
                  <a:srgbClr val="000000"/>
                </a:solidFill>
                <a:effectLst/>
                <a:highlight>
                  <a:srgbClr val="808080"/>
                </a:highlight>
                <a:latin typeface="Menlo" panose="020B0609030804020204" pitchFamily="49" charset="0"/>
              </a:rPr>
              <a:t> -&gt; /dev/block/sda13</a:t>
            </a:r>
          </a:p>
          <a:p>
            <a:r>
              <a:rPr lang="en-CA" sz="1200" b="1" dirty="0">
                <a:solidFill>
                  <a:srgbClr val="FF0000"/>
                </a:solidFill>
                <a:effectLst/>
                <a:highlight>
                  <a:srgbClr val="808080"/>
                </a:highlight>
                <a:latin typeface="Menlo" panose="020B0609030804020204" pitchFamily="49" charset="0"/>
              </a:rPr>
              <a:t> boot -&gt; /dev/block/sda14</a:t>
            </a:r>
          </a:p>
          <a:p>
            <a:r>
              <a:rPr lang="en-CA" sz="1200" dirty="0">
                <a:solidFill>
                  <a:srgbClr val="000000"/>
                </a:solidFill>
                <a:effectLst/>
                <a:highlight>
                  <a:srgbClr val="808080"/>
                </a:highlight>
                <a:latin typeface="Menlo" panose="020B0609030804020204" pitchFamily="49" charset="0"/>
              </a:rPr>
              <a:t> bota -&gt; /dev/block/sda8</a:t>
            </a:r>
          </a:p>
          <a:p>
            <a:r>
              <a:rPr lang="en-CA" sz="1200" dirty="0">
                <a:solidFill>
                  <a:srgbClr val="000000"/>
                </a:solidFill>
                <a:effectLst/>
                <a:highlight>
                  <a:srgbClr val="808080"/>
                </a:highlight>
                <a:latin typeface="Menlo" panose="020B0609030804020204" pitchFamily="49" charset="0"/>
              </a:rPr>
              <a:t> </a:t>
            </a:r>
            <a:r>
              <a:rPr lang="en-CA" sz="1200" b="1" dirty="0">
                <a:solidFill>
                  <a:srgbClr val="FF0000"/>
                </a:solidFill>
                <a:effectLst/>
                <a:highlight>
                  <a:srgbClr val="808080"/>
                </a:highlight>
                <a:latin typeface="Menlo" panose="020B0609030804020204" pitchFamily="49" charset="0"/>
              </a:rPr>
              <a:t>cache -&gt; /dev/block/sda33</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cp_debug</a:t>
            </a:r>
            <a:r>
              <a:rPr lang="en-CA" sz="1200" dirty="0">
                <a:solidFill>
                  <a:srgbClr val="000000"/>
                </a:solidFill>
                <a:effectLst/>
                <a:highlight>
                  <a:srgbClr val="808080"/>
                </a:highlight>
                <a:latin typeface="Menlo" panose="020B0609030804020204" pitchFamily="49" charset="0"/>
              </a:rPr>
              <a:t> -&gt; /dev/block/sda18</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cpefs</a:t>
            </a:r>
            <a:r>
              <a:rPr lang="en-CA" sz="1200" dirty="0">
                <a:solidFill>
                  <a:srgbClr val="000000"/>
                </a:solidFill>
                <a:effectLst/>
                <a:highlight>
                  <a:srgbClr val="808080"/>
                </a:highlight>
                <a:latin typeface="Menlo" panose="020B0609030804020204" pitchFamily="49" charset="0"/>
              </a:rPr>
              <a:t> -&gt; /dev/block/sdd1</a:t>
            </a:r>
          </a:p>
          <a:p>
            <a:r>
              <a:rPr lang="en-CA" sz="1200" dirty="0">
                <a:solidFill>
                  <a:srgbClr val="000000"/>
                </a:solidFill>
                <a:effectLst/>
                <a:highlight>
                  <a:srgbClr val="808080"/>
                </a:highlight>
                <a:latin typeface="Menlo" panose="020B0609030804020204" pitchFamily="49" charset="0"/>
              </a:rPr>
              <a:t> debug -&gt; /dev/block/sda28</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dqmdbg</a:t>
            </a:r>
            <a:r>
              <a:rPr lang="en-CA" sz="1200" dirty="0">
                <a:solidFill>
                  <a:srgbClr val="000000"/>
                </a:solidFill>
                <a:effectLst/>
                <a:highlight>
                  <a:srgbClr val="808080"/>
                </a:highlight>
                <a:latin typeface="Menlo" panose="020B0609030804020204" pitchFamily="49" charset="0"/>
              </a:rPr>
              <a:t> -&gt; /dev/block/sda23</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dtbo</a:t>
            </a:r>
            <a:r>
              <a:rPr lang="en-CA" sz="1200" dirty="0">
                <a:solidFill>
                  <a:srgbClr val="000000"/>
                </a:solidFill>
                <a:effectLst/>
                <a:highlight>
                  <a:srgbClr val="808080"/>
                </a:highlight>
                <a:latin typeface="Menlo" panose="020B0609030804020204" pitchFamily="49" charset="0"/>
              </a:rPr>
              <a:t> -&gt; /dev/block/sda12</a:t>
            </a:r>
          </a:p>
          <a:p>
            <a:r>
              <a:rPr lang="en-CA" sz="1200" dirty="0">
                <a:solidFill>
                  <a:srgbClr val="000000"/>
                </a:solidFill>
                <a:effectLst/>
                <a:highlight>
                  <a:srgbClr val="808080"/>
                </a:highlight>
                <a:latin typeface="Menlo" panose="020B0609030804020204" pitchFamily="49" charset="0"/>
              </a:rPr>
              <a:t> </a:t>
            </a:r>
            <a:r>
              <a:rPr lang="en-CA" sz="1200" b="1" dirty="0" err="1">
                <a:solidFill>
                  <a:srgbClr val="FFC000"/>
                </a:solidFill>
                <a:effectLst/>
                <a:highlight>
                  <a:srgbClr val="808080"/>
                </a:highlight>
                <a:latin typeface="Menlo" panose="020B0609030804020204" pitchFamily="49" charset="0"/>
              </a:rPr>
              <a:t>efs</a:t>
            </a:r>
            <a:r>
              <a:rPr lang="en-CA" sz="1200" b="1" dirty="0">
                <a:solidFill>
                  <a:srgbClr val="FFC000"/>
                </a:solidFill>
                <a:effectLst/>
                <a:highlight>
                  <a:srgbClr val="808080"/>
                </a:highlight>
                <a:latin typeface="Menlo" panose="020B0609030804020204" pitchFamily="49" charset="0"/>
              </a:rPr>
              <a:t> -&gt; /dev/block/sda1</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epbl</a:t>
            </a:r>
            <a:r>
              <a:rPr lang="en-CA" sz="1200" dirty="0">
                <a:solidFill>
                  <a:srgbClr val="000000"/>
                </a:solidFill>
                <a:effectLst/>
                <a:highlight>
                  <a:srgbClr val="808080"/>
                </a:highlight>
                <a:latin typeface="Menlo" panose="020B0609030804020204" pitchFamily="49" charset="0"/>
              </a:rPr>
              <a:t> -&gt; /dev/block/sda4</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fmp_selftest</a:t>
            </a:r>
            <a:r>
              <a:rPr lang="en-CA" sz="1200" dirty="0">
                <a:solidFill>
                  <a:srgbClr val="000000"/>
                </a:solidFill>
                <a:effectLst/>
                <a:highlight>
                  <a:srgbClr val="808080"/>
                </a:highlight>
                <a:latin typeface="Menlo" panose="020B0609030804020204" pitchFamily="49" charset="0"/>
              </a:rPr>
              <a:t> -&gt; /dev/block/sda27</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harx</a:t>
            </a:r>
            <a:r>
              <a:rPr lang="en-CA" sz="1200" dirty="0">
                <a:solidFill>
                  <a:srgbClr val="000000"/>
                </a:solidFill>
                <a:effectLst/>
                <a:highlight>
                  <a:srgbClr val="808080"/>
                </a:highlight>
                <a:latin typeface="Menlo" panose="020B0609030804020204" pitchFamily="49" charset="0"/>
              </a:rPr>
              <a:t> -&gt; /dev/block/sda9</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keyrefuge</a:t>
            </a:r>
            <a:r>
              <a:rPr lang="en-CA" sz="1200" dirty="0">
                <a:solidFill>
                  <a:srgbClr val="000000"/>
                </a:solidFill>
                <a:effectLst/>
                <a:highlight>
                  <a:srgbClr val="808080"/>
                </a:highlight>
                <a:latin typeface="Menlo" panose="020B0609030804020204" pitchFamily="49" charset="0"/>
              </a:rPr>
              <a:t> -&gt; /dev/block/sda22</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keystorage</a:t>
            </a:r>
            <a:r>
              <a:rPr lang="en-CA" sz="1200" dirty="0">
                <a:solidFill>
                  <a:srgbClr val="000000"/>
                </a:solidFill>
                <a:effectLst/>
                <a:highlight>
                  <a:srgbClr val="808080"/>
                </a:highlight>
                <a:latin typeface="Menlo" panose="020B0609030804020204" pitchFamily="49" charset="0"/>
              </a:rPr>
              <a:t> -&gt; /dev/block/sda7</a:t>
            </a:r>
          </a:p>
          <a:p>
            <a:r>
              <a:rPr lang="en-CA" sz="1200" dirty="0">
                <a:solidFill>
                  <a:srgbClr val="000000"/>
                </a:solidFill>
                <a:effectLst/>
                <a:highlight>
                  <a:srgbClr val="808080"/>
                </a:highlight>
                <a:latin typeface="Menlo" panose="020B0609030804020204" pitchFamily="49" charset="0"/>
              </a:rPr>
              <a:t> metadata -&gt; /dev/block/sda26</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misc</a:t>
            </a:r>
            <a:r>
              <a:rPr lang="en-CA" sz="1200" dirty="0">
                <a:solidFill>
                  <a:srgbClr val="000000"/>
                </a:solidFill>
                <a:effectLst/>
                <a:highlight>
                  <a:srgbClr val="808080"/>
                </a:highlight>
                <a:latin typeface="Menlo" panose="020B0609030804020204" pitchFamily="49" charset="0"/>
              </a:rPr>
              <a:t> -&gt; /dev/block/sda21</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nad_refer</a:t>
            </a:r>
            <a:r>
              <a:rPr lang="en-CA" sz="1200" dirty="0">
                <a:solidFill>
                  <a:srgbClr val="000000"/>
                </a:solidFill>
                <a:effectLst/>
                <a:highlight>
                  <a:srgbClr val="808080"/>
                </a:highlight>
                <a:latin typeface="Menlo" panose="020B0609030804020204" pitchFamily="49" charset="0"/>
              </a:rPr>
              <a:t> -&gt; /dev/block/sda19</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omr</a:t>
            </a:r>
            <a:r>
              <a:rPr lang="en-CA" sz="1200" dirty="0">
                <a:solidFill>
                  <a:srgbClr val="000000"/>
                </a:solidFill>
                <a:effectLst/>
                <a:highlight>
                  <a:srgbClr val="808080"/>
                </a:highlight>
                <a:latin typeface="Menlo" panose="020B0609030804020204" pitchFamily="49" charset="0"/>
              </a:rPr>
              <a:t> -&gt; /dev/block/sda34</a:t>
            </a:r>
          </a:p>
          <a:p>
            <a:r>
              <a:rPr lang="en-CA" sz="1200" dirty="0">
                <a:solidFill>
                  <a:srgbClr val="000000"/>
                </a:solidFill>
                <a:effectLst/>
                <a:highlight>
                  <a:srgbClr val="808080"/>
                </a:highlight>
                <a:latin typeface="Menlo" panose="020B0609030804020204" pitchFamily="49" charset="0"/>
              </a:rPr>
              <a:t> optics -&gt; /dev/block/sda32</a:t>
            </a:r>
          </a:p>
          <a:p>
            <a:r>
              <a:rPr lang="en-CA" sz="1200" dirty="0">
                <a:solidFill>
                  <a:srgbClr val="000000"/>
                </a:solidFill>
                <a:effectLst/>
                <a:highlight>
                  <a:srgbClr val="808080"/>
                </a:highlight>
                <a:latin typeface="Menlo" panose="020B0609030804020204" pitchFamily="49" charset="0"/>
              </a:rPr>
              <a:t> param -&gt; /dev/block/sda5</a:t>
            </a:r>
          </a:p>
          <a:p>
            <a:r>
              <a:rPr lang="en-CA" sz="1200" dirty="0">
                <a:solidFill>
                  <a:srgbClr val="000000"/>
                </a:solidFill>
                <a:effectLst/>
                <a:highlight>
                  <a:srgbClr val="808080"/>
                </a:highlight>
                <a:latin typeface="Menlo" panose="020B0609030804020204" pitchFamily="49" charset="0"/>
              </a:rPr>
              <a:t> persistent -&gt; /dev/block/sda20</a:t>
            </a:r>
          </a:p>
          <a:p>
            <a:r>
              <a:rPr lang="en-CA" sz="1200" dirty="0">
                <a:solidFill>
                  <a:srgbClr val="000000"/>
                </a:solidFill>
                <a:effectLst/>
                <a:highlight>
                  <a:srgbClr val="808080"/>
                </a:highlight>
                <a:latin typeface="Menlo" panose="020B0609030804020204" pitchFamily="49" charset="0"/>
              </a:rPr>
              <a:t> prism -&gt; /dev/block/sda31</a:t>
            </a:r>
          </a:p>
          <a:p>
            <a:r>
              <a:rPr lang="en-CA" sz="1200" dirty="0">
                <a:solidFill>
                  <a:srgbClr val="000000"/>
                </a:solidFill>
                <a:effectLst/>
                <a:highlight>
                  <a:srgbClr val="808080"/>
                </a:highlight>
                <a:latin typeface="Menlo" panose="020B0609030804020204" pitchFamily="49" charset="0"/>
              </a:rPr>
              <a:t> radio -&gt; /dev/block/sda17</a:t>
            </a:r>
          </a:p>
          <a:p>
            <a:r>
              <a:rPr lang="en-CA" sz="1200" b="1" dirty="0">
                <a:solidFill>
                  <a:srgbClr val="FF0000"/>
                </a:solidFill>
                <a:effectLst/>
                <a:highlight>
                  <a:srgbClr val="808080"/>
                </a:highlight>
                <a:latin typeface="Menlo" panose="020B0609030804020204" pitchFamily="49" charset="0"/>
              </a:rPr>
              <a:t> recovery -&gt; /dev/block/sda16</a:t>
            </a:r>
          </a:p>
          <a:p>
            <a:r>
              <a:rPr lang="en-CA" sz="1200" dirty="0">
                <a:solidFill>
                  <a:srgbClr val="000000"/>
                </a:solidFill>
                <a:effectLst/>
                <a:highlight>
                  <a:srgbClr val="808080"/>
                </a:highlight>
                <a:latin typeface="Menlo" panose="020B0609030804020204" pitchFamily="49" charset="0"/>
              </a:rPr>
              <a:t> reserved -&gt; /dev/block/sda29</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sec_efs</a:t>
            </a:r>
            <a:r>
              <a:rPr lang="en-CA" sz="1200" dirty="0">
                <a:solidFill>
                  <a:srgbClr val="000000"/>
                </a:solidFill>
                <a:effectLst/>
                <a:highlight>
                  <a:srgbClr val="808080"/>
                </a:highlight>
                <a:latin typeface="Menlo" panose="020B0609030804020204" pitchFamily="49" charset="0"/>
              </a:rPr>
              <a:t> -&gt; /dev/block/sda2</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spu</a:t>
            </a:r>
            <a:r>
              <a:rPr lang="en-CA" sz="1200" dirty="0">
                <a:solidFill>
                  <a:srgbClr val="000000"/>
                </a:solidFill>
                <a:effectLst/>
                <a:highlight>
                  <a:srgbClr val="808080"/>
                </a:highlight>
                <a:latin typeface="Menlo" panose="020B0609030804020204" pitchFamily="49" charset="0"/>
              </a:rPr>
              <a:t> -&gt; /dev/block/sda35</a:t>
            </a:r>
          </a:p>
          <a:p>
            <a:r>
              <a:rPr lang="en-CA" sz="1200" dirty="0">
                <a:solidFill>
                  <a:srgbClr val="000000"/>
                </a:solidFill>
                <a:effectLst/>
                <a:highlight>
                  <a:srgbClr val="808080"/>
                </a:highlight>
                <a:latin typeface="Menlo" panose="020B0609030804020204" pitchFamily="49" charset="0"/>
              </a:rPr>
              <a:t> steady -&gt; /dev/block/sda3</a:t>
            </a:r>
          </a:p>
          <a:p>
            <a:r>
              <a:rPr lang="en-CA" sz="1200" dirty="0">
                <a:solidFill>
                  <a:srgbClr val="000000"/>
                </a:solidFill>
                <a:effectLst/>
                <a:highlight>
                  <a:srgbClr val="808080"/>
                </a:highlight>
                <a:latin typeface="Menlo" panose="020B0609030804020204" pitchFamily="49" charset="0"/>
              </a:rPr>
              <a:t> super -&gt; /dev/block/sda30</a:t>
            </a:r>
          </a:p>
          <a:p>
            <a:r>
              <a:rPr lang="en-CA" sz="1200" dirty="0">
                <a:solidFill>
                  <a:srgbClr val="000000"/>
                </a:solidFill>
                <a:effectLst/>
                <a:highlight>
                  <a:srgbClr val="808080"/>
                </a:highlight>
                <a:latin typeface="Menlo" panose="020B0609030804020204" pitchFamily="49" charset="0"/>
              </a:rPr>
              <a:t> uh -&gt; /dev/block/sda10</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uhcfg</a:t>
            </a:r>
            <a:r>
              <a:rPr lang="en-CA" sz="1200" dirty="0">
                <a:solidFill>
                  <a:srgbClr val="000000"/>
                </a:solidFill>
                <a:effectLst/>
                <a:highlight>
                  <a:srgbClr val="808080"/>
                </a:highlight>
                <a:latin typeface="Menlo" panose="020B0609030804020204" pitchFamily="49" charset="0"/>
              </a:rPr>
              <a:t> -&gt; /dev/block/sda11</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up_param</a:t>
            </a:r>
            <a:r>
              <a:rPr lang="en-CA" sz="1200" dirty="0">
                <a:solidFill>
                  <a:srgbClr val="000000"/>
                </a:solidFill>
                <a:effectLst/>
                <a:highlight>
                  <a:srgbClr val="808080"/>
                </a:highlight>
                <a:latin typeface="Menlo" panose="020B0609030804020204" pitchFamily="49" charset="0"/>
              </a:rPr>
              <a:t> -&gt; /dev/block/sda6</a:t>
            </a:r>
          </a:p>
          <a:p>
            <a:r>
              <a:rPr lang="en-CA" sz="1200" dirty="0">
                <a:solidFill>
                  <a:srgbClr val="000000"/>
                </a:solidFill>
                <a:effectLst/>
                <a:highlight>
                  <a:srgbClr val="808080"/>
                </a:highlight>
                <a:latin typeface="Menlo" panose="020B0609030804020204" pitchFamily="49" charset="0"/>
              </a:rPr>
              <a:t> </a:t>
            </a:r>
            <a:r>
              <a:rPr lang="en-CA" sz="1200" b="1" dirty="0" err="1">
                <a:solidFill>
                  <a:srgbClr val="FF0000"/>
                </a:solidFill>
                <a:effectLst/>
                <a:highlight>
                  <a:srgbClr val="808080"/>
                </a:highlight>
                <a:latin typeface="Menlo" panose="020B0609030804020204" pitchFamily="49" charset="0"/>
              </a:rPr>
              <a:t>userdata</a:t>
            </a:r>
            <a:r>
              <a:rPr lang="en-CA" sz="1200" b="1" dirty="0">
                <a:solidFill>
                  <a:srgbClr val="FF0000"/>
                </a:solidFill>
                <a:effectLst/>
                <a:highlight>
                  <a:srgbClr val="808080"/>
                </a:highlight>
                <a:latin typeface="Menlo" panose="020B0609030804020204" pitchFamily="49" charset="0"/>
              </a:rPr>
              <a:t> -&gt; /dev/block/sda36</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vbmeta</a:t>
            </a:r>
            <a:r>
              <a:rPr lang="en-CA" sz="1200" dirty="0">
                <a:solidFill>
                  <a:srgbClr val="000000"/>
                </a:solidFill>
                <a:effectLst/>
                <a:highlight>
                  <a:srgbClr val="808080"/>
                </a:highlight>
                <a:latin typeface="Menlo" panose="020B0609030804020204" pitchFamily="49" charset="0"/>
              </a:rPr>
              <a:t> -&gt; /dev/block/sda24</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vbmeta_system</a:t>
            </a:r>
            <a:r>
              <a:rPr lang="en-CA" sz="1200" dirty="0">
                <a:solidFill>
                  <a:srgbClr val="000000"/>
                </a:solidFill>
                <a:effectLst/>
                <a:highlight>
                  <a:srgbClr val="808080"/>
                </a:highlight>
                <a:latin typeface="Menlo" panose="020B0609030804020204" pitchFamily="49" charset="0"/>
              </a:rPr>
              <a:t> -&gt; /dev/block/sda25</a:t>
            </a:r>
          </a:p>
          <a:p>
            <a:r>
              <a:rPr lang="en-CA" sz="1200" dirty="0">
                <a:solidFill>
                  <a:srgbClr val="000000"/>
                </a:solidFill>
                <a:effectLst/>
                <a:highlight>
                  <a:srgbClr val="808080"/>
                </a:highlight>
                <a:latin typeface="Menlo" panose="020B0609030804020204" pitchFamily="49" charset="0"/>
              </a:rPr>
              <a:t> </a:t>
            </a:r>
            <a:r>
              <a:rPr lang="en-CA" sz="1200" dirty="0" err="1">
                <a:solidFill>
                  <a:srgbClr val="000000"/>
                </a:solidFill>
                <a:effectLst/>
                <a:highlight>
                  <a:srgbClr val="808080"/>
                </a:highlight>
                <a:latin typeface="Menlo" panose="020B0609030804020204" pitchFamily="49" charset="0"/>
              </a:rPr>
              <a:t>vendor_boot</a:t>
            </a:r>
            <a:r>
              <a:rPr lang="en-CA" sz="1200" dirty="0">
                <a:solidFill>
                  <a:srgbClr val="000000"/>
                </a:solidFill>
                <a:effectLst/>
                <a:highlight>
                  <a:srgbClr val="808080"/>
                </a:highlight>
                <a:latin typeface="Menlo" panose="020B0609030804020204" pitchFamily="49" charset="0"/>
              </a:rPr>
              <a:t> -&gt; /dev/block/sda15</a:t>
            </a:r>
          </a:p>
        </p:txBody>
      </p:sp>
      <p:sp>
        <p:nvSpPr>
          <p:cNvPr id="6" name="TextBox 5">
            <a:extLst>
              <a:ext uri="{FF2B5EF4-FFF2-40B4-BE49-F238E27FC236}">
                <a16:creationId xmlns:a16="http://schemas.microsoft.com/office/drawing/2014/main" id="{5AE44988-4807-047A-34A6-56F82AED726E}"/>
              </a:ext>
            </a:extLst>
          </p:cNvPr>
          <p:cNvSpPr txBox="1"/>
          <p:nvPr/>
        </p:nvSpPr>
        <p:spPr>
          <a:xfrm>
            <a:off x="3690936" y="1828800"/>
            <a:ext cx="5148263" cy="461665"/>
          </a:xfrm>
          <a:prstGeom prst="rect">
            <a:avLst/>
          </a:prstGeom>
          <a:noFill/>
        </p:spPr>
        <p:txBody>
          <a:bodyPr wrap="square">
            <a:spAutoFit/>
          </a:bodyPr>
          <a:lstStyle/>
          <a:p>
            <a:r>
              <a:rPr lang="en-CA" sz="1200" dirty="0">
                <a:solidFill>
                  <a:srgbClr val="000000"/>
                </a:solidFill>
                <a:effectLst/>
                <a:latin typeface="Menlo" panose="020B0609030804020204" pitchFamily="49" charset="0"/>
              </a:rPr>
              <a:t>a53x:/dev/block/platform/13500000.ufs/by-name $ ls -l | cut -c43-   </a:t>
            </a:r>
          </a:p>
        </p:txBody>
      </p:sp>
    </p:spTree>
    <p:extLst>
      <p:ext uri="{BB962C8B-B14F-4D97-AF65-F5344CB8AC3E}">
        <p14:creationId xmlns:p14="http://schemas.microsoft.com/office/powerpoint/2010/main" val="2587010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Slide Number Placeholder 4">
            <a:extLst>
              <a:ext uri="{FF2B5EF4-FFF2-40B4-BE49-F238E27FC236}">
                <a16:creationId xmlns:a16="http://schemas.microsoft.com/office/drawing/2014/main" id="{0FEFDD76-06A0-DD0F-58EE-55F52061053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accent2"/>
                </a:solidFill>
                <a:latin typeface="Lucida Sans Unicode" panose="020B0602030504020204" pitchFamily="34" charset="0"/>
                <a:cs typeface="Lucida Sans Unicode" panose="020B0602030504020204" pitchFamily="34" charset="0"/>
              </a:defRPr>
            </a:lvl1pPr>
            <a:lvl2pPr marL="742950" indent="-285750">
              <a:spcBef>
                <a:spcPct val="20000"/>
              </a:spcBef>
              <a:buChar char="–"/>
              <a:defRPr sz="2400">
                <a:solidFill>
                  <a:schemeClr val="accent2"/>
                </a:solidFill>
                <a:latin typeface="Lucida Sans Unicode" panose="020B0602030504020204" pitchFamily="34" charset="0"/>
                <a:cs typeface="Lucida Sans Unicode" panose="020B0602030504020204" pitchFamily="34" charset="0"/>
              </a:defRPr>
            </a:lvl2pPr>
            <a:lvl3pPr marL="1143000" indent="-228600">
              <a:spcBef>
                <a:spcPct val="20000"/>
              </a:spcBef>
              <a:buChar char="•"/>
              <a:defRPr sz="2100">
                <a:solidFill>
                  <a:srgbClr val="666699"/>
                </a:solidFill>
                <a:latin typeface="Lucida Sans Unicode" panose="020B0602030504020204" pitchFamily="34" charset="0"/>
                <a:cs typeface="Lucida Sans Unicode" panose="020B0602030504020204" pitchFamily="34" charset="0"/>
              </a:defRPr>
            </a:lvl3pPr>
            <a:lvl4pPr marL="1600200" indent="-228600">
              <a:spcBef>
                <a:spcPct val="20000"/>
              </a:spcBef>
              <a:buChar char="–"/>
              <a:defRPr>
                <a:solidFill>
                  <a:schemeClr val="accent2"/>
                </a:solidFill>
                <a:latin typeface="Lucida Sans Unicode" panose="020B0602030504020204" pitchFamily="34" charset="0"/>
                <a:cs typeface="Lucida Sans Unicode" panose="020B0602030504020204" pitchFamily="34" charset="0"/>
              </a:defRPr>
            </a:lvl4pPr>
            <a:lvl5pPr marL="2057400" indent="-228600">
              <a:spcBef>
                <a:spcPct val="20000"/>
              </a:spcBef>
              <a:buChar char="»"/>
              <a:defRPr>
                <a:solidFill>
                  <a:srgbClr val="666699"/>
                </a:solidFill>
                <a:latin typeface="Lucida Sans Unicode" panose="020B0602030504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9pPr>
          </a:lstStyle>
          <a:p>
            <a:pPr>
              <a:spcBef>
                <a:spcPct val="0"/>
              </a:spcBef>
              <a:buFontTx/>
              <a:buNone/>
            </a:pPr>
            <a:r>
              <a:rPr lang="en-US" altLang="en-US" sz="1000">
                <a:solidFill>
                  <a:schemeClr val="tx1"/>
                </a:solidFill>
                <a:latin typeface="Arial" panose="020B0604020202020204" pitchFamily="34" charset="0"/>
              </a:rPr>
              <a:t>1-</a:t>
            </a:r>
            <a:fld id="{336D5BE9-C235-E449-B3A0-98AB82220D45}" type="slidenum">
              <a:rPr lang="en-US" altLang="en-US" sz="1000">
                <a:solidFill>
                  <a:schemeClr val="tx1"/>
                </a:solidFill>
                <a:latin typeface="Arial" panose="020B0604020202020204" pitchFamily="34" charset="0"/>
              </a:rPr>
              <a:pPr>
                <a:spcBef>
                  <a:spcPct val="0"/>
                </a:spcBef>
                <a:buFontTx/>
                <a:buNone/>
              </a:pPr>
              <a:t>48</a:t>
            </a:fld>
            <a:endParaRPr lang="en-US" altLang="en-US" sz="1000">
              <a:solidFill>
                <a:schemeClr val="tx1"/>
              </a:solidFill>
              <a:latin typeface="Arial" panose="020B0604020202020204" pitchFamily="34" charset="0"/>
            </a:endParaRPr>
          </a:p>
        </p:txBody>
      </p:sp>
      <p:sp>
        <p:nvSpPr>
          <p:cNvPr id="158724" name="Rectangle 2">
            <a:extLst>
              <a:ext uri="{FF2B5EF4-FFF2-40B4-BE49-F238E27FC236}">
                <a16:creationId xmlns:a16="http://schemas.microsoft.com/office/drawing/2014/main" id="{F900F8D9-DB87-A8D1-5D75-51ABF744FCF0}"/>
              </a:ext>
            </a:extLst>
          </p:cNvPr>
          <p:cNvSpPr>
            <a:spLocks noGrp="1" noChangeArrowheads="1"/>
          </p:cNvSpPr>
          <p:nvPr>
            <p:ph type="title"/>
          </p:nvPr>
        </p:nvSpPr>
        <p:spPr/>
        <p:txBody>
          <a:bodyPr/>
          <a:lstStyle/>
          <a:p>
            <a:r>
              <a:rPr lang="en-CA" dirty="0">
                <a:latin typeface="Helvetica" pitchFamily="2" charset="0"/>
              </a:rPr>
              <a:t>Classroom Experiment</a:t>
            </a:r>
            <a:endParaRPr lang="en-CA" dirty="0">
              <a:effectLst/>
              <a:latin typeface="Helvetica" pitchFamily="2" charset="0"/>
            </a:endParaRPr>
          </a:p>
        </p:txBody>
      </p:sp>
      <p:pic>
        <p:nvPicPr>
          <p:cNvPr id="2" name="Picture 1">
            <a:extLst>
              <a:ext uri="{FF2B5EF4-FFF2-40B4-BE49-F238E27FC236}">
                <a16:creationId xmlns:a16="http://schemas.microsoft.com/office/drawing/2014/main" id="{6769AA76-6964-5B37-731B-F3BC12E4DB59}"/>
              </a:ext>
            </a:extLst>
          </p:cNvPr>
          <p:cNvPicPr>
            <a:picLocks noChangeAspect="1"/>
          </p:cNvPicPr>
          <p:nvPr/>
        </p:nvPicPr>
        <p:blipFill rotWithShape="1">
          <a:blip r:embed="rId3"/>
          <a:srcRect l="11765" t="14022" r="2352" b="32958"/>
          <a:stretch/>
        </p:blipFill>
        <p:spPr>
          <a:xfrm>
            <a:off x="1905000" y="1524000"/>
            <a:ext cx="5562600" cy="2819400"/>
          </a:xfrm>
          <a:prstGeom prst="rect">
            <a:avLst/>
          </a:prstGeom>
        </p:spPr>
      </p:pic>
      <p:sp>
        <p:nvSpPr>
          <p:cNvPr id="5" name="TextBox 4">
            <a:extLst>
              <a:ext uri="{FF2B5EF4-FFF2-40B4-BE49-F238E27FC236}">
                <a16:creationId xmlns:a16="http://schemas.microsoft.com/office/drawing/2014/main" id="{46C9AD93-F1C3-6495-8B30-A26A2B680DDC}"/>
              </a:ext>
            </a:extLst>
          </p:cNvPr>
          <p:cNvSpPr txBox="1"/>
          <p:nvPr/>
        </p:nvSpPr>
        <p:spPr>
          <a:xfrm>
            <a:off x="1420091" y="4516904"/>
            <a:ext cx="7696200" cy="1938992"/>
          </a:xfrm>
          <a:prstGeom prst="rect">
            <a:avLst/>
          </a:prstGeom>
          <a:noFill/>
        </p:spPr>
        <p:txBody>
          <a:bodyPr wrap="square">
            <a:spAutoFit/>
          </a:bodyPr>
          <a:lstStyle/>
          <a:p>
            <a:r>
              <a:rPr lang="en-CA" dirty="0">
                <a:solidFill>
                  <a:srgbClr val="000000"/>
                </a:solidFill>
                <a:effectLst/>
                <a:latin typeface="Menlo" panose="020B0609030804020204" pitchFamily="49" charset="0"/>
              </a:rPr>
              <a:t>The "disk free" command shows total/used/available disk space for</a:t>
            </a:r>
          </a:p>
          <a:p>
            <a:r>
              <a:rPr lang="en-CA" dirty="0">
                <a:solidFill>
                  <a:srgbClr val="000000"/>
                </a:solidFill>
                <a:effectLst/>
                <a:latin typeface="Menlo" panose="020B0609030804020204" pitchFamily="49" charset="0"/>
              </a:rPr>
              <a:t>each filesystem listed on the command line, or all currently mounted</a:t>
            </a:r>
          </a:p>
          <a:p>
            <a:r>
              <a:rPr lang="en-CA" dirty="0">
                <a:solidFill>
                  <a:srgbClr val="000000"/>
                </a:solidFill>
                <a:effectLst/>
                <a:latin typeface="Menlo" panose="020B0609030804020204" pitchFamily="49" charset="0"/>
              </a:rPr>
              <a:t>filesystems.</a:t>
            </a:r>
          </a:p>
        </p:txBody>
      </p:sp>
    </p:spTree>
    <p:extLst>
      <p:ext uri="{BB962C8B-B14F-4D97-AF65-F5344CB8AC3E}">
        <p14:creationId xmlns:p14="http://schemas.microsoft.com/office/powerpoint/2010/main" val="837453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4103-044E-BAF7-2847-243E6B3473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7A83CF-8FE9-EEF7-C04F-76526E2E4128}"/>
              </a:ext>
            </a:extLst>
          </p:cNvPr>
          <p:cNvSpPr>
            <a:spLocks noGrp="1"/>
          </p:cNvSpPr>
          <p:nvPr>
            <p:ph type="title"/>
          </p:nvPr>
        </p:nvSpPr>
        <p:spPr/>
        <p:txBody>
          <a:bodyPr/>
          <a:lstStyle/>
          <a:p>
            <a:r>
              <a:rPr lang="en-CA" dirty="0"/>
              <a:t>File System</a:t>
            </a:r>
          </a:p>
        </p:txBody>
      </p:sp>
      <p:sp>
        <p:nvSpPr>
          <p:cNvPr id="5" name="Slide Number Placeholder 4">
            <a:extLst>
              <a:ext uri="{FF2B5EF4-FFF2-40B4-BE49-F238E27FC236}">
                <a16:creationId xmlns:a16="http://schemas.microsoft.com/office/drawing/2014/main" id="{B381460E-7F04-64C9-9A15-B0466BA073DF}"/>
              </a:ext>
            </a:extLst>
          </p:cNvPr>
          <p:cNvSpPr>
            <a:spLocks noGrp="1"/>
          </p:cNvSpPr>
          <p:nvPr>
            <p:ph type="sldNum" sz="quarter" idx="11"/>
          </p:nvPr>
        </p:nvSpPr>
        <p:spPr/>
        <p:txBody>
          <a:bodyPr/>
          <a:lstStyle/>
          <a:p>
            <a:r>
              <a:rPr lang="en-US" altLang="en-US"/>
              <a:t>1-</a:t>
            </a:r>
            <a:fld id="{54458890-F676-C648-9DC3-5AD21C96134E}" type="slidenum">
              <a:rPr lang="en-US" altLang="en-US" smtClean="0"/>
              <a:pPr/>
              <a:t>49</a:t>
            </a:fld>
            <a:endParaRPr lang="en-US" altLang="en-US"/>
          </a:p>
        </p:txBody>
      </p:sp>
      <p:sp>
        <p:nvSpPr>
          <p:cNvPr id="4" name="Text Placeholder 3">
            <a:extLst>
              <a:ext uri="{FF2B5EF4-FFF2-40B4-BE49-F238E27FC236}">
                <a16:creationId xmlns:a16="http://schemas.microsoft.com/office/drawing/2014/main" id="{7868BC5E-4AAB-B98E-F2B9-6D3B71B73F37}"/>
              </a:ext>
            </a:extLst>
          </p:cNvPr>
          <p:cNvSpPr>
            <a:spLocks noGrp="1"/>
          </p:cNvSpPr>
          <p:nvPr>
            <p:ph type="body" idx="1"/>
          </p:nvPr>
        </p:nvSpPr>
        <p:spPr/>
        <p:txBody>
          <a:bodyPr/>
          <a:lstStyle/>
          <a:p>
            <a:r>
              <a:rPr lang="en-CA" dirty="0"/>
              <a:t>The Android</a:t>
            </a:r>
          </a:p>
        </p:txBody>
      </p:sp>
    </p:spTree>
    <p:extLst>
      <p:ext uri="{BB962C8B-B14F-4D97-AF65-F5344CB8AC3E}">
        <p14:creationId xmlns:p14="http://schemas.microsoft.com/office/powerpoint/2010/main" val="342590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Definition</a:t>
            </a:r>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3200" dirty="0">
                <a:solidFill>
                  <a:schemeClr val="accent2"/>
                </a:solidFill>
              </a:rPr>
              <a:t>Linux is a fully open source operating system, </a:t>
            </a:r>
          </a:p>
          <a:p>
            <a:pPr marL="457200" indent="-457200">
              <a:spcAft>
                <a:spcPts val="600"/>
              </a:spcAft>
              <a:buFont typeface="Arial" panose="020B0604020202020204" pitchFamily="34" charset="0"/>
              <a:buChar char="•"/>
            </a:pPr>
            <a:r>
              <a:rPr lang="en-CA" sz="3200" dirty="0">
                <a:solidFill>
                  <a:schemeClr val="accent2"/>
                </a:solidFill>
              </a:rPr>
              <a:t>Linux’s kernel started as a Master's Thesis of Linus Torvalds</a:t>
            </a:r>
          </a:p>
          <a:p>
            <a:pPr marL="457200" indent="-457200">
              <a:spcAft>
                <a:spcPts val="600"/>
              </a:spcAft>
              <a:buFont typeface="Arial" panose="020B0604020202020204" pitchFamily="34" charset="0"/>
              <a:buChar char="•"/>
            </a:pPr>
            <a:r>
              <a:rPr lang="en-CA" sz="3200" dirty="0">
                <a:solidFill>
                  <a:schemeClr val="accent2"/>
                </a:solidFill>
              </a:rPr>
              <a:t>Has since gained worldwide fame and adoption</a:t>
            </a:r>
          </a:p>
          <a:p>
            <a:pPr marL="457200" indent="-457200">
              <a:spcAft>
                <a:spcPts val="600"/>
              </a:spcAft>
              <a:buFont typeface="Arial" panose="020B0604020202020204" pitchFamily="34" charset="0"/>
              <a:buChar char="•"/>
            </a:pPr>
            <a:r>
              <a:rPr lang="en-CA" sz="3200" dirty="0">
                <a:solidFill>
                  <a:schemeClr val="accent2"/>
                </a:solidFill>
              </a:rPr>
              <a:t>Available on many architectures including Standard IBM PC, ARM, MIPS and PowerPC architectures</a:t>
            </a: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5</a:t>
            </a:fld>
            <a:endParaRPr lang="en-US" altLang="en-US"/>
          </a:p>
        </p:txBody>
      </p:sp>
    </p:spTree>
    <p:extLst>
      <p:ext uri="{BB962C8B-B14F-4D97-AF65-F5344CB8AC3E}">
        <p14:creationId xmlns:p14="http://schemas.microsoft.com/office/powerpoint/2010/main" val="107318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File System</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000" dirty="0">
                <a:solidFill>
                  <a:schemeClr val="accent2"/>
                </a:solidFill>
              </a:rPr>
              <a:t>The file systems are exposed to us in form of a ‘tree’</a:t>
            </a:r>
          </a:p>
          <a:p>
            <a:pPr marL="457200" indent="-457200">
              <a:spcAft>
                <a:spcPts val="600"/>
              </a:spcAft>
              <a:buFont typeface="Arial" panose="020B0604020202020204" pitchFamily="34" charset="0"/>
              <a:buChar char="•"/>
            </a:pPr>
            <a:r>
              <a:rPr lang="en-CA" sz="2000" dirty="0">
                <a:solidFill>
                  <a:schemeClr val="accent2"/>
                </a:solidFill>
              </a:rPr>
              <a:t>The root is named ‘/’</a:t>
            </a:r>
          </a:p>
          <a:p>
            <a:pPr marL="457200" indent="-457200">
              <a:spcAft>
                <a:spcPts val="600"/>
              </a:spcAft>
              <a:buFont typeface="Arial" panose="020B0604020202020204" pitchFamily="34" charset="0"/>
              <a:buChar char="•"/>
            </a:pPr>
            <a:r>
              <a:rPr lang="en-CA" sz="2000" dirty="0">
                <a:solidFill>
                  <a:schemeClr val="accent2"/>
                </a:solidFill>
              </a:rPr>
              <a:t>It contains files and directories</a:t>
            </a:r>
          </a:p>
          <a:p>
            <a:pPr marL="457200" indent="-457200">
              <a:spcAft>
                <a:spcPts val="600"/>
              </a:spcAft>
              <a:buFont typeface="Arial" panose="020B0604020202020204" pitchFamily="34" charset="0"/>
              <a:buChar char="•"/>
            </a:pPr>
            <a:r>
              <a:rPr lang="en-CA" sz="2000" dirty="0">
                <a:solidFill>
                  <a:schemeClr val="accent2"/>
                </a:solidFill>
              </a:rPr>
              <a:t>Almost everything is a file</a:t>
            </a:r>
          </a:p>
          <a:p>
            <a:pPr marL="914400" lvl="1" indent="-457200">
              <a:spcAft>
                <a:spcPts val="600"/>
              </a:spcAft>
              <a:buFont typeface="Arial" panose="020B0604020202020204" pitchFamily="34" charset="0"/>
              <a:buChar char="•"/>
            </a:pPr>
            <a:r>
              <a:rPr lang="en-CA" sz="2000" dirty="0">
                <a:solidFill>
                  <a:schemeClr val="accent2"/>
                </a:solidFill>
              </a:rPr>
              <a:t>serial ports</a:t>
            </a:r>
          </a:p>
          <a:p>
            <a:pPr marL="914400" lvl="1" indent="-457200">
              <a:spcAft>
                <a:spcPts val="600"/>
              </a:spcAft>
              <a:buFont typeface="Arial" panose="020B0604020202020204" pitchFamily="34" charset="0"/>
              <a:buChar char="•"/>
            </a:pPr>
            <a:r>
              <a:rPr lang="en-CA" sz="2000" dirty="0">
                <a:solidFill>
                  <a:schemeClr val="accent2"/>
                </a:solidFill>
              </a:rPr>
              <a:t>network ports</a:t>
            </a:r>
          </a:p>
          <a:p>
            <a:pPr marL="914400" lvl="1" indent="-457200">
              <a:spcAft>
                <a:spcPts val="600"/>
              </a:spcAft>
              <a:buFont typeface="Arial" panose="020B0604020202020204" pitchFamily="34" charset="0"/>
              <a:buChar char="•"/>
            </a:pPr>
            <a:r>
              <a:rPr lang="en-CA" sz="2000" dirty="0">
                <a:solidFill>
                  <a:schemeClr val="accent2"/>
                </a:solidFill>
              </a:rPr>
              <a:t>shared memory</a:t>
            </a:r>
          </a:p>
          <a:p>
            <a:pPr marL="914400" lvl="1" indent="-457200">
              <a:spcAft>
                <a:spcPts val="600"/>
              </a:spcAft>
              <a:buFont typeface="Arial" panose="020B0604020202020204" pitchFamily="34" charset="0"/>
              <a:buChar char="•"/>
            </a:pPr>
            <a:r>
              <a:rPr lang="en-CA" sz="2000" dirty="0">
                <a:solidFill>
                  <a:schemeClr val="accent2"/>
                </a:solidFill>
              </a:rPr>
              <a:t>monitor</a:t>
            </a:r>
          </a:p>
          <a:p>
            <a:pPr marL="914400" lvl="1" indent="-457200">
              <a:spcAft>
                <a:spcPts val="600"/>
              </a:spcAft>
              <a:buFont typeface="Arial" panose="020B0604020202020204" pitchFamily="34" charset="0"/>
              <a:buChar char="•"/>
            </a:pPr>
            <a:r>
              <a:rPr lang="en-CA" sz="2000" dirty="0">
                <a:solidFill>
                  <a:schemeClr val="accent2"/>
                </a:solidFill>
              </a:rPr>
              <a:t>keyboard</a:t>
            </a:r>
          </a:p>
          <a:p>
            <a:pPr marL="914400" lvl="1" indent="-457200">
              <a:spcAft>
                <a:spcPts val="600"/>
              </a:spcAft>
              <a:buFont typeface="Arial" panose="020B0604020202020204" pitchFamily="34" charset="0"/>
              <a:buChar char="•"/>
            </a:pPr>
            <a:r>
              <a:rPr lang="en-CA" sz="2000" dirty="0">
                <a:solidFill>
                  <a:schemeClr val="accent2"/>
                </a:solidFill>
              </a:rPr>
              <a:t>sensors</a:t>
            </a:r>
          </a:p>
          <a:p>
            <a:pPr marL="914400" lvl="1" indent="-457200">
              <a:spcAft>
                <a:spcPts val="600"/>
              </a:spcAft>
              <a:buFont typeface="Arial" panose="020B0604020202020204" pitchFamily="34" charset="0"/>
              <a:buChar char="•"/>
            </a:pPr>
            <a:r>
              <a:rPr lang="en-CA" sz="2000" dirty="0">
                <a:solidFill>
                  <a:schemeClr val="accent2"/>
                </a:solidFill>
              </a:rPr>
              <a:t>....</a:t>
            </a:r>
          </a:p>
          <a:p>
            <a:pPr marL="1371600" lvl="2" indent="-457200">
              <a:spcAft>
                <a:spcPts val="600"/>
              </a:spcAft>
              <a:buFont typeface="Arial" panose="020B0604020202020204" pitchFamily="34" charset="0"/>
              <a:buChar char="•"/>
            </a:pPr>
            <a:endParaRPr lang="en-CA" sz="2000" dirty="0">
              <a:solidFill>
                <a:schemeClr val="accent2"/>
              </a:solidFill>
            </a:endParaRPr>
          </a:p>
          <a:p>
            <a:pPr marL="914400" lvl="1" indent="-457200">
              <a:spcAft>
                <a:spcPts val="600"/>
              </a:spcAft>
              <a:buFont typeface="Arial" panose="020B0604020202020204" pitchFamily="34" charset="0"/>
              <a:buChar char="•"/>
            </a:pPr>
            <a:endParaRPr lang="en-CA" sz="2000" dirty="0">
              <a:solidFill>
                <a:schemeClr val="accent2"/>
              </a:solidFill>
            </a:endParaRPr>
          </a:p>
          <a:p>
            <a:pPr marL="914400" lvl="1" indent="-457200">
              <a:spcAft>
                <a:spcPts val="600"/>
              </a:spcAft>
              <a:buFont typeface="Arial" panose="020B0604020202020204" pitchFamily="34" charset="0"/>
              <a:buChar char="•"/>
            </a:pPr>
            <a:endParaRPr lang="en-CA" sz="20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50</a:t>
            </a:fld>
            <a:endParaRPr lang="en-US" altLang="en-US"/>
          </a:p>
        </p:txBody>
      </p:sp>
    </p:spTree>
    <p:extLst>
      <p:ext uri="{BB962C8B-B14F-4D97-AF65-F5344CB8AC3E}">
        <p14:creationId xmlns:p14="http://schemas.microsoft.com/office/powerpoint/2010/main" val="19305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File System</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2000" dirty="0">
                <a:solidFill>
                  <a:schemeClr val="accent2"/>
                </a:solidFill>
              </a:rPr>
              <a:t>Directories can contain files or other directories</a:t>
            </a:r>
          </a:p>
          <a:p>
            <a:pPr marL="457200" indent="-457200">
              <a:spcAft>
                <a:spcPts val="600"/>
              </a:spcAft>
              <a:buFont typeface="Arial" panose="020B0604020202020204" pitchFamily="34" charset="0"/>
              <a:buChar char="•"/>
            </a:pPr>
            <a:r>
              <a:rPr lang="en-CA" sz="2000" dirty="0">
                <a:solidFill>
                  <a:schemeClr val="accent2"/>
                </a:solidFill>
              </a:rPr>
              <a:t>Root is a directory</a:t>
            </a:r>
          </a:p>
          <a:p>
            <a:pPr marL="457200" indent="-457200">
              <a:spcAft>
                <a:spcPts val="600"/>
              </a:spcAft>
              <a:buFont typeface="Arial" panose="020B0604020202020204" pitchFamily="34" charset="0"/>
              <a:buChar char="•"/>
            </a:pPr>
            <a:r>
              <a:rPr lang="en-CA" sz="2000" dirty="0">
                <a:solidFill>
                  <a:schemeClr val="accent2"/>
                </a:solidFill>
              </a:rPr>
              <a:t>You can switch to the root directory using the following command</a:t>
            </a:r>
          </a:p>
          <a:p>
            <a:pPr marL="914400" lvl="1" indent="-457200">
              <a:spcAft>
                <a:spcPts val="600"/>
              </a:spcAft>
              <a:buFont typeface="Arial" panose="020B0604020202020204" pitchFamily="34" charset="0"/>
              <a:buChar char="•"/>
            </a:pPr>
            <a:r>
              <a:rPr lang="en-CA" sz="2000" dirty="0">
                <a:solidFill>
                  <a:schemeClr val="accent2"/>
                </a:solidFill>
              </a:rPr>
              <a:t>cd /</a:t>
            </a:r>
          </a:p>
          <a:p>
            <a:pPr marL="457200" indent="-457200">
              <a:spcAft>
                <a:spcPts val="600"/>
              </a:spcAft>
              <a:buFont typeface="Arial" panose="020B0604020202020204" pitchFamily="34" charset="0"/>
              <a:buChar char="•"/>
            </a:pPr>
            <a:r>
              <a:rPr lang="en-CA" sz="2000" dirty="0">
                <a:solidFill>
                  <a:schemeClr val="accent2"/>
                </a:solidFill>
              </a:rPr>
              <a:t>Devices, processes, drivers, system resources </a:t>
            </a:r>
            <a:r>
              <a:rPr lang="en-CA" sz="2000" dirty="0" err="1">
                <a:solidFill>
                  <a:schemeClr val="accent2"/>
                </a:solidFill>
              </a:rPr>
              <a:t>etc</a:t>
            </a:r>
            <a:r>
              <a:rPr lang="en-CA" sz="2000" dirty="0">
                <a:solidFill>
                  <a:schemeClr val="accent2"/>
                </a:solidFill>
              </a:rPr>
              <a:t> are made available in special directories</a:t>
            </a:r>
          </a:p>
          <a:p>
            <a:pPr lvl="2">
              <a:spcAft>
                <a:spcPts val="600"/>
              </a:spcAft>
            </a:pPr>
            <a:endParaRPr lang="en-CA" sz="2000" dirty="0">
              <a:solidFill>
                <a:schemeClr val="accent2"/>
              </a:solidFill>
            </a:endParaRPr>
          </a:p>
          <a:p>
            <a:pPr marL="914400" lvl="1" indent="-457200">
              <a:spcAft>
                <a:spcPts val="600"/>
              </a:spcAft>
              <a:buFont typeface="Arial" panose="020B0604020202020204" pitchFamily="34" charset="0"/>
              <a:buChar char="•"/>
            </a:pPr>
            <a:endParaRPr lang="en-CA" sz="2000" dirty="0">
              <a:solidFill>
                <a:schemeClr val="accent2"/>
              </a:solidFill>
            </a:endParaRPr>
          </a:p>
          <a:p>
            <a:pPr marL="914400" lvl="1" indent="-457200">
              <a:spcAft>
                <a:spcPts val="600"/>
              </a:spcAft>
              <a:buFont typeface="Arial" panose="020B0604020202020204" pitchFamily="34" charset="0"/>
              <a:buChar char="•"/>
            </a:pPr>
            <a:endParaRPr lang="en-CA" sz="20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51</a:t>
            </a:fld>
            <a:endParaRPr lang="en-US" altLang="en-US"/>
          </a:p>
        </p:txBody>
      </p:sp>
    </p:spTree>
    <p:extLst>
      <p:ext uri="{BB962C8B-B14F-4D97-AF65-F5344CB8AC3E}">
        <p14:creationId xmlns:p14="http://schemas.microsoft.com/office/powerpoint/2010/main" val="85341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File System</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dirty="0">
                <a:solidFill>
                  <a:schemeClr val="accent2"/>
                </a:solidFill>
                <a:latin typeface="+mn-lt"/>
              </a:rPr>
              <a:t>The kernel maintains a list of all supported filesystems in /proc/filesystems</a:t>
            </a:r>
          </a:p>
          <a:p>
            <a:pPr marL="914400" lvl="1" indent="-457200">
              <a:spcAft>
                <a:spcPts val="600"/>
              </a:spcAft>
              <a:buFont typeface="Arial" panose="020B0604020202020204" pitchFamily="34" charset="0"/>
              <a:buChar char="•"/>
            </a:pPr>
            <a:r>
              <a:rPr lang="en-CA" dirty="0">
                <a:solidFill>
                  <a:schemeClr val="accent2"/>
                </a:solidFill>
                <a:latin typeface="+mn-lt"/>
              </a:rPr>
              <a:t>lists which filesystems are supported either natively (i.e. compiled into the kernel) or as a loaded module</a:t>
            </a:r>
          </a:p>
          <a:p>
            <a:pPr marL="457200" indent="-457200">
              <a:spcAft>
                <a:spcPts val="600"/>
              </a:spcAft>
              <a:buFont typeface="Arial" panose="020B0604020202020204" pitchFamily="34" charset="0"/>
              <a:buChar char="•"/>
            </a:pPr>
            <a:r>
              <a:rPr lang="en-CA" dirty="0">
                <a:solidFill>
                  <a:schemeClr val="accent2"/>
                </a:solidFill>
                <a:latin typeface="+mn-lt"/>
              </a:rPr>
              <a:t>Android's root file system is mounted from a RAM Disk (the "</a:t>
            </a:r>
            <a:r>
              <a:rPr lang="en-CA" dirty="0" err="1">
                <a:solidFill>
                  <a:schemeClr val="accent2"/>
                </a:solidFill>
                <a:latin typeface="+mn-lt"/>
              </a:rPr>
              <a:t>initramfs</a:t>
            </a:r>
            <a:r>
              <a:rPr lang="en-CA" dirty="0">
                <a:solidFill>
                  <a:schemeClr val="accent2"/>
                </a:solidFill>
                <a:latin typeface="+mn-lt"/>
              </a:rPr>
              <a:t>"). Upon every boot, the boot </a:t>
            </a:r>
            <a:r>
              <a:rPr lang="en-CA" dirty="0" err="1">
                <a:solidFill>
                  <a:schemeClr val="accent2"/>
                </a:solidFill>
                <a:latin typeface="+mn-lt"/>
              </a:rPr>
              <a:t>loaderder</a:t>
            </a:r>
            <a:r>
              <a:rPr lang="en-CA" dirty="0">
                <a:solidFill>
                  <a:schemeClr val="accent2"/>
                </a:solidFill>
                <a:latin typeface="+mn-lt"/>
              </a:rPr>
              <a:t> loads the filesystem image from the boot partition onto RAM, and provides it for the kernel.</a:t>
            </a: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52</a:t>
            </a:fld>
            <a:endParaRPr lang="en-US" altLang="en-US"/>
          </a:p>
        </p:txBody>
      </p:sp>
    </p:spTree>
    <p:extLst>
      <p:ext uri="{BB962C8B-B14F-4D97-AF65-F5344CB8AC3E}">
        <p14:creationId xmlns:p14="http://schemas.microsoft.com/office/powerpoint/2010/main" val="36157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93CD6-80A1-1270-2D99-E9A8636489F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8B4A1FC-5933-4A68-C9D5-CCE0B04216EB}"/>
              </a:ext>
            </a:extLst>
          </p:cNvPr>
          <p:cNvSpPr>
            <a:spLocks noGrp="1"/>
          </p:cNvSpPr>
          <p:nvPr>
            <p:ph type="title"/>
          </p:nvPr>
        </p:nvSpPr>
        <p:spPr>
          <a:xfrm>
            <a:off x="609600" y="381000"/>
            <a:ext cx="8153400" cy="1143000"/>
          </a:xfrm>
        </p:spPr>
        <p:txBody>
          <a:bodyPr wrap="square" anchor="t">
            <a:normAutofit/>
          </a:bodyPr>
          <a:lstStyle/>
          <a:p>
            <a:r>
              <a:rPr lang="en-CA" dirty="0"/>
              <a:t>File System</a:t>
            </a:r>
            <a:endParaRPr lang="en-US" dirty="0"/>
          </a:p>
        </p:txBody>
      </p:sp>
      <p:sp>
        <p:nvSpPr>
          <p:cNvPr id="15" name="Slide Number Placeholder 5">
            <a:extLst>
              <a:ext uri="{FF2B5EF4-FFF2-40B4-BE49-F238E27FC236}">
                <a16:creationId xmlns:a16="http://schemas.microsoft.com/office/drawing/2014/main" id="{4E07053F-207C-29BE-D7F7-2C1E47F49257}"/>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53</a:t>
            </a:fld>
            <a:endParaRPr lang="en-US" altLang="en-US"/>
          </a:p>
        </p:txBody>
      </p:sp>
      <p:graphicFrame>
        <p:nvGraphicFramePr>
          <p:cNvPr id="2" name="Table 1">
            <a:extLst>
              <a:ext uri="{FF2B5EF4-FFF2-40B4-BE49-F238E27FC236}">
                <a16:creationId xmlns:a16="http://schemas.microsoft.com/office/drawing/2014/main" id="{3118924E-14E4-2FAC-F6F3-E2EB589E1FD1}"/>
              </a:ext>
            </a:extLst>
          </p:cNvPr>
          <p:cNvGraphicFramePr>
            <a:graphicFrameLocks noGrp="1"/>
          </p:cNvGraphicFramePr>
          <p:nvPr>
            <p:extLst>
              <p:ext uri="{D42A27DB-BD31-4B8C-83A1-F6EECF244321}">
                <p14:modId xmlns:p14="http://schemas.microsoft.com/office/powerpoint/2010/main" val="2999176853"/>
              </p:ext>
            </p:extLst>
          </p:nvPr>
        </p:nvGraphicFramePr>
        <p:xfrm>
          <a:off x="609600" y="1305560"/>
          <a:ext cx="7924800" cy="540004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209585160"/>
                    </a:ext>
                  </a:extLst>
                </a:gridCol>
                <a:gridCol w="4597400">
                  <a:extLst>
                    <a:ext uri="{9D8B030D-6E8A-4147-A177-3AD203B41FA5}">
                      <a16:colId xmlns:a16="http://schemas.microsoft.com/office/drawing/2014/main" val="1608511292"/>
                    </a:ext>
                  </a:extLst>
                </a:gridCol>
                <a:gridCol w="685800">
                  <a:extLst>
                    <a:ext uri="{9D8B030D-6E8A-4147-A177-3AD203B41FA5}">
                      <a16:colId xmlns:a16="http://schemas.microsoft.com/office/drawing/2014/main" val="1441684707"/>
                    </a:ext>
                  </a:extLst>
                </a:gridCol>
              </a:tblGrid>
              <a:tr h="370840">
                <a:tc>
                  <a:txBody>
                    <a:bodyPr/>
                    <a:lstStyle/>
                    <a:p>
                      <a:r>
                        <a:rPr lang="de-DE" dirty="0"/>
                        <a:t>Directory</a:t>
                      </a:r>
                    </a:p>
                  </a:txBody>
                  <a:tcPr/>
                </a:tc>
                <a:tc>
                  <a:txBody>
                    <a:bodyPr/>
                    <a:lstStyle/>
                    <a:p>
                      <a:r>
                        <a:rPr lang="de-DE" dirty="0"/>
                        <a:t>Notes</a:t>
                      </a:r>
                    </a:p>
                  </a:txBody>
                  <a:tcPr/>
                </a:tc>
                <a:tc>
                  <a:txBody>
                    <a:bodyPr/>
                    <a:lstStyle/>
                    <a:p>
                      <a:endParaRPr lang="de-DE"/>
                    </a:p>
                  </a:txBody>
                  <a:tcPr/>
                </a:tc>
                <a:extLst>
                  <a:ext uri="{0D108BD9-81ED-4DB2-BD59-A6C34878D82A}">
                    <a16:rowId xmlns:a16="http://schemas.microsoft.com/office/drawing/2014/main" val="2665672857"/>
                  </a:ext>
                </a:extLst>
              </a:tr>
              <a:tr h="370840">
                <a:tc>
                  <a:txBody>
                    <a:bodyPr/>
                    <a:lstStyle/>
                    <a:p>
                      <a:r>
                        <a:rPr lang="de-DE" dirty="0"/>
                        <a:t>/</a:t>
                      </a:r>
                      <a:r>
                        <a:rPr lang="de-DE" dirty="0" err="1"/>
                        <a:t>init</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The binary launched by the kernel on </a:t>
                      </a:r>
                      <a:r>
                        <a:rPr lang="en-CA" sz="1800" kern="1200" dirty="0" err="1">
                          <a:solidFill>
                            <a:schemeClr val="dk1"/>
                          </a:solidFill>
                          <a:effectLst/>
                          <a:latin typeface="+mn-lt"/>
                          <a:ea typeface="+mn-ea"/>
                          <a:cs typeface="+mn-cs"/>
                        </a:rPr>
                        <a:t>startup</a:t>
                      </a:r>
                      <a:r>
                        <a:rPr lang="en-CA" sz="1800" kern="1200" dirty="0">
                          <a:solidFill>
                            <a:schemeClr val="dk1"/>
                          </a:solidFill>
                          <a:effectLst/>
                          <a:latin typeface="+mn-lt"/>
                          <a:ea typeface="+mn-ea"/>
                          <a:cs typeface="+mn-cs"/>
                        </a:rPr>
                        <a:t> as PID 1</a:t>
                      </a:r>
                    </a:p>
                    <a:p>
                      <a:endParaRPr lang="de-DE" dirty="0"/>
                    </a:p>
                  </a:txBody>
                  <a:tcPr/>
                </a:tc>
                <a:tc>
                  <a:txBody>
                    <a:bodyPr/>
                    <a:lstStyle/>
                    <a:p>
                      <a:endParaRPr lang="de-DE"/>
                    </a:p>
                  </a:txBody>
                  <a:tcPr/>
                </a:tc>
                <a:extLst>
                  <a:ext uri="{0D108BD9-81ED-4DB2-BD59-A6C34878D82A}">
                    <a16:rowId xmlns:a16="http://schemas.microsoft.com/office/drawing/2014/main" val="26180803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err="1">
                          <a:solidFill>
                            <a:schemeClr val="dk1"/>
                          </a:solidFill>
                          <a:effectLst/>
                          <a:latin typeface="+mn-lt"/>
                          <a:ea typeface="+mn-ea"/>
                          <a:cs typeface="+mn-cs"/>
                        </a:rPr>
                        <a:t>fstab.hardware</a:t>
                      </a:r>
                      <a:endParaRPr lang="en-CA" sz="18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The filesystem mount table used by </a:t>
                      </a:r>
                      <a:r>
                        <a:rPr lang="en-CA" sz="1800" kern="1200" dirty="0" err="1">
                          <a:solidFill>
                            <a:schemeClr val="dk1"/>
                          </a:solidFill>
                          <a:effectLst/>
                          <a:latin typeface="+mn-lt"/>
                          <a:ea typeface="+mn-ea"/>
                          <a:cs typeface="+mn-cs"/>
                        </a:rPr>
                        <a:t>fs_mgr</a:t>
                      </a:r>
                      <a:endParaRPr lang="en-CA" sz="1800" kern="1200" dirty="0">
                        <a:solidFill>
                          <a:schemeClr val="dk1"/>
                        </a:solidFill>
                        <a:effectLst/>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0639085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err="1">
                          <a:solidFill>
                            <a:schemeClr val="dk1"/>
                          </a:solidFill>
                          <a:effectLst/>
                          <a:latin typeface="+mn-lt"/>
                          <a:ea typeface="+mn-ea"/>
                          <a:cs typeface="+mn-cs"/>
                        </a:rPr>
                        <a:t>init</a:t>
                      </a:r>
                      <a:r>
                        <a:rPr lang="en-CA" sz="1800" kern="1200" dirty="0">
                          <a:solidFill>
                            <a:schemeClr val="dk1"/>
                          </a:solidFill>
                          <a:effectLst/>
                          <a:latin typeface="+mn-lt"/>
                          <a:ea typeface="+mn-ea"/>
                          <a:cs typeface="+mn-cs"/>
                        </a:rPr>
                        <a:t>[...].</a:t>
                      </a:r>
                      <a:r>
                        <a:rPr lang="en-CA" sz="1800" kern="1200" dirty="0" err="1">
                          <a:solidFill>
                            <a:schemeClr val="dk1"/>
                          </a:solidFill>
                          <a:effectLst/>
                          <a:latin typeface="+mn-lt"/>
                          <a:ea typeface="+mn-ea"/>
                          <a:cs typeface="+mn-cs"/>
                        </a:rPr>
                        <a:t>rc</a:t>
                      </a:r>
                      <a:endParaRPr lang="en-CA" sz="1800" kern="1200" dirty="0">
                        <a:solidFill>
                          <a:schemeClr val="dk1"/>
                        </a:solidFill>
                        <a:effectLst/>
                        <a:latin typeface="+mn-lt"/>
                        <a:ea typeface="+mn-ea"/>
                        <a:cs typeface="+mn-cs"/>
                      </a:endParaRPr>
                    </a:p>
                  </a:txBody>
                  <a:tcPr/>
                </a:tc>
                <a:tc>
                  <a:txBody>
                    <a:bodyPr/>
                    <a:lstStyle/>
                    <a:p>
                      <a:r>
                        <a:rPr lang="en-CA" sz="1800" kern="1200" dirty="0">
                          <a:solidFill>
                            <a:schemeClr val="dk1"/>
                          </a:solidFill>
                          <a:effectLst/>
                          <a:latin typeface="+mn-lt"/>
                          <a:ea typeface="+mn-ea"/>
                          <a:cs typeface="+mn-cs"/>
                        </a:rPr>
                        <a:t>The configuration file(s) for /init. The main configuration file is always /</a:t>
                      </a:r>
                      <a:r>
                        <a:rPr lang="en-CA" sz="1800" kern="1200" dirty="0" err="1">
                          <a:solidFill>
                            <a:schemeClr val="dk1"/>
                          </a:solidFill>
                          <a:effectLst/>
                          <a:latin typeface="+mn-lt"/>
                          <a:ea typeface="+mn-ea"/>
                          <a:cs typeface="+mn-cs"/>
                        </a:rPr>
                        <a:t>init.rc</a:t>
                      </a:r>
                      <a:r>
                        <a:rPr lang="en-CA" sz="1800" kern="1200" dirty="0">
                          <a:solidFill>
                            <a:schemeClr val="dk1"/>
                          </a:solidFill>
                          <a:effectLst/>
                          <a:latin typeface="+mn-lt"/>
                          <a:ea typeface="+mn-ea"/>
                          <a:cs typeface="+mn-cs"/>
                        </a:rPr>
                        <a:t>, with</a:t>
                      </a:r>
                    </a:p>
                    <a:p>
                      <a:r>
                        <a:rPr lang="en-CA" sz="1800" kern="1200" dirty="0">
                          <a:solidFill>
                            <a:schemeClr val="dk1"/>
                          </a:solidFill>
                          <a:effectLst/>
                          <a:latin typeface="+mn-lt"/>
                          <a:ea typeface="+mn-ea"/>
                          <a:cs typeface="+mn-cs"/>
                        </a:rPr>
                        <a:t>optional additional files which are device and vendor dependent</a:t>
                      </a:r>
                    </a:p>
                  </a:txBody>
                  <a:tcPr/>
                </a:tc>
                <a:tc>
                  <a:txBody>
                    <a:bodyPr/>
                    <a:lstStyle/>
                    <a:p>
                      <a:endParaRPr lang="de-DE" dirty="0"/>
                    </a:p>
                  </a:txBody>
                  <a:tcPr/>
                </a:tc>
                <a:extLst>
                  <a:ext uri="{0D108BD9-81ED-4DB2-BD59-A6C34878D82A}">
                    <a16:rowId xmlns:a16="http://schemas.microsoft.com/office/drawing/2014/main" val="12574479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err="1">
                          <a:solidFill>
                            <a:schemeClr val="dk1"/>
                          </a:solidFill>
                          <a:effectLst/>
                          <a:latin typeface="+mn-lt"/>
                          <a:ea typeface="+mn-ea"/>
                          <a:cs typeface="+mn-cs"/>
                        </a:rPr>
                        <a:t>sbin</a:t>
                      </a:r>
                      <a:r>
                        <a:rPr lang="en-CA" sz="1800" kern="1200" dirty="0">
                          <a:solidFill>
                            <a:schemeClr val="dk1"/>
                          </a:solidFill>
                          <a:effectLst/>
                          <a:latin typeface="+mn-lt"/>
                          <a:ea typeface="+mn-ea"/>
                          <a:cs typeface="+mn-cs"/>
                        </a:rPr>
                        <a:t>/</a:t>
                      </a:r>
                    </a:p>
                  </a:txBody>
                  <a:tcPr/>
                </a:tc>
                <a:tc>
                  <a:txBody>
                    <a:bodyPr/>
                    <a:lstStyle/>
                    <a:p>
                      <a:r>
                        <a:rPr lang="en-CA" sz="1800" kern="1200" dirty="0">
                          <a:solidFill>
                            <a:schemeClr val="dk1"/>
                          </a:solidFill>
                          <a:effectLst/>
                          <a:latin typeface="+mn-lt"/>
                          <a:ea typeface="+mn-ea"/>
                          <a:cs typeface="+mn-cs"/>
                        </a:rPr>
                        <a:t>Contains critical binaries, such as </a:t>
                      </a:r>
                      <a:r>
                        <a:rPr lang="en-CA" sz="1800" kern="1200" dirty="0" err="1">
                          <a:solidFill>
                            <a:schemeClr val="dk1"/>
                          </a:solidFill>
                          <a:effectLst/>
                          <a:latin typeface="+mn-lt"/>
                          <a:ea typeface="+mn-ea"/>
                          <a:cs typeface="+mn-cs"/>
                        </a:rPr>
                        <a:t>adbd</a:t>
                      </a:r>
                      <a:r>
                        <a:rPr lang="en-CA" sz="1800" kern="1200" dirty="0">
                          <a:solidFill>
                            <a:schemeClr val="dk1"/>
                          </a:solidFill>
                          <a:effectLst/>
                          <a:latin typeface="+mn-lt"/>
                          <a:ea typeface="+mn-ea"/>
                          <a:cs typeface="+mn-cs"/>
                        </a:rPr>
                        <a:t>, </a:t>
                      </a:r>
                      <a:r>
                        <a:rPr lang="en-CA" sz="1800" kern="1200" dirty="0" err="1">
                          <a:solidFill>
                            <a:schemeClr val="dk1"/>
                          </a:solidFill>
                          <a:effectLst/>
                          <a:latin typeface="+mn-lt"/>
                          <a:ea typeface="+mn-ea"/>
                          <a:cs typeface="+mn-cs"/>
                        </a:rPr>
                        <a:t>healthd</a:t>
                      </a:r>
                      <a:r>
                        <a:rPr lang="en-CA" sz="1800" kern="1200" dirty="0">
                          <a:solidFill>
                            <a:schemeClr val="dk1"/>
                          </a:solidFill>
                          <a:effectLst/>
                          <a:latin typeface="+mn-lt"/>
                          <a:ea typeface="+mn-ea"/>
                          <a:cs typeface="+mn-cs"/>
                        </a:rPr>
                        <a:t> and (most importantly) recovery,</a:t>
                      </a:r>
                    </a:p>
                    <a:p>
                      <a:r>
                        <a:rPr lang="en-CA" sz="1800" kern="1200" dirty="0">
                          <a:solidFill>
                            <a:schemeClr val="dk1"/>
                          </a:solidFill>
                          <a:effectLst/>
                          <a:latin typeface="+mn-lt"/>
                          <a:ea typeface="+mn-ea"/>
                          <a:cs typeface="+mn-cs"/>
                        </a:rPr>
                        <a:t>which the system needs even if /system cannot be mounted. May also contain vendor</a:t>
                      </a:r>
                    </a:p>
                    <a:p>
                      <a:r>
                        <a:rPr lang="en-CA" sz="1800" kern="1200" dirty="0">
                          <a:solidFill>
                            <a:schemeClr val="dk1"/>
                          </a:solidFill>
                          <a:effectLst/>
                          <a:latin typeface="+mn-lt"/>
                          <a:ea typeface="+mn-ea"/>
                          <a:cs typeface="+mn-cs"/>
                        </a:rPr>
                        <a:t>binaries.</a:t>
                      </a:r>
                    </a:p>
                  </a:txBody>
                  <a:tcPr/>
                </a:tc>
                <a:tc>
                  <a:txBody>
                    <a:bodyPr/>
                    <a:lstStyle/>
                    <a:p>
                      <a:endParaRPr lang="de-DE" dirty="0"/>
                    </a:p>
                  </a:txBody>
                  <a:tcPr/>
                </a:tc>
                <a:extLst>
                  <a:ext uri="{0D108BD9-81ED-4DB2-BD59-A6C34878D82A}">
                    <a16:rowId xmlns:a16="http://schemas.microsoft.com/office/drawing/2014/main" val="1510448278"/>
                  </a:ext>
                </a:extLst>
              </a:tr>
            </a:tbl>
          </a:graphicData>
        </a:graphic>
      </p:graphicFrame>
    </p:spTree>
    <p:extLst>
      <p:ext uri="{BB962C8B-B14F-4D97-AF65-F5344CB8AC3E}">
        <p14:creationId xmlns:p14="http://schemas.microsoft.com/office/powerpoint/2010/main" val="3798815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9BA09-984A-91F3-3CE4-AA1DB982C91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952F72C-3123-4A24-306A-5578E5E7F2A6}"/>
              </a:ext>
            </a:extLst>
          </p:cNvPr>
          <p:cNvSpPr>
            <a:spLocks noGrp="1"/>
          </p:cNvSpPr>
          <p:nvPr>
            <p:ph type="title"/>
          </p:nvPr>
        </p:nvSpPr>
        <p:spPr>
          <a:xfrm>
            <a:off x="609600" y="381000"/>
            <a:ext cx="8153400" cy="1143000"/>
          </a:xfrm>
        </p:spPr>
        <p:txBody>
          <a:bodyPr wrap="square" anchor="t">
            <a:normAutofit/>
          </a:bodyPr>
          <a:lstStyle/>
          <a:p>
            <a:r>
              <a:rPr lang="en-CA" dirty="0"/>
              <a:t>File System</a:t>
            </a:r>
            <a:endParaRPr lang="en-US" dirty="0"/>
          </a:p>
        </p:txBody>
      </p:sp>
      <p:sp>
        <p:nvSpPr>
          <p:cNvPr id="15" name="Slide Number Placeholder 5">
            <a:extLst>
              <a:ext uri="{FF2B5EF4-FFF2-40B4-BE49-F238E27FC236}">
                <a16:creationId xmlns:a16="http://schemas.microsoft.com/office/drawing/2014/main" id="{01E1AF41-C110-4E5C-E9E3-135BADE66A14}"/>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54</a:t>
            </a:fld>
            <a:endParaRPr lang="en-US" altLang="en-US"/>
          </a:p>
        </p:txBody>
      </p:sp>
      <p:graphicFrame>
        <p:nvGraphicFramePr>
          <p:cNvPr id="2" name="Table 1">
            <a:extLst>
              <a:ext uri="{FF2B5EF4-FFF2-40B4-BE49-F238E27FC236}">
                <a16:creationId xmlns:a16="http://schemas.microsoft.com/office/drawing/2014/main" id="{5B973AB3-BC81-AF94-D8CA-6FA47FC27C14}"/>
              </a:ext>
            </a:extLst>
          </p:cNvPr>
          <p:cNvGraphicFramePr>
            <a:graphicFrameLocks noGrp="1"/>
          </p:cNvGraphicFramePr>
          <p:nvPr/>
        </p:nvGraphicFramePr>
        <p:xfrm>
          <a:off x="609600" y="1305560"/>
          <a:ext cx="7924800" cy="540004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209585160"/>
                    </a:ext>
                  </a:extLst>
                </a:gridCol>
                <a:gridCol w="4597400">
                  <a:extLst>
                    <a:ext uri="{9D8B030D-6E8A-4147-A177-3AD203B41FA5}">
                      <a16:colId xmlns:a16="http://schemas.microsoft.com/office/drawing/2014/main" val="1608511292"/>
                    </a:ext>
                  </a:extLst>
                </a:gridCol>
                <a:gridCol w="685800">
                  <a:extLst>
                    <a:ext uri="{9D8B030D-6E8A-4147-A177-3AD203B41FA5}">
                      <a16:colId xmlns:a16="http://schemas.microsoft.com/office/drawing/2014/main" val="1441684707"/>
                    </a:ext>
                  </a:extLst>
                </a:gridCol>
              </a:tblGrid>
              <a:tr h="370840">
                <a:tc>
                  <a:txBody>
                    <a:bodyPr/>
                    <a:lstStyle/>
                    <a:p>
                      <a:r>
                        <a:rPr lang="de-DE" dirty="0"/>
                        <a:t>Directory</a:t>
                      </a:r>
                    </a:p>
                  </a:txBody>
                  <a:tcPr/>
                </a:tc>
                <a:tc>
                  <a:txBody>
                    <a:bodyPr/>
                    <a:lstStyle/>
                    <a:p>
                      <a:r>
                        <a:rPr lang="de-DE" dirty="0"/>
                        <a:t>Notes</a:t>
                      </a:r>
                    </a:p>
                  </a:txBody>
                  <a:tcPr/>
                </a:tc>
                <a:tc>
                  <a:txBody>
                    <a:bodyPr/>
                    <a:lstStyle/>
                    <a:p>
                      <a:endParaRPr lang="de-DE"/>
                    </a:p>
                  </a:txBody>
                  <a:tcPr/>
                </a:tc>
                <a:extLst>
                  <a:ext uri="{0D108BD9-81ED-4DB2-BD59-A6C34878D82A}">
                    <a16:rowId xmlns:a16="http://schemas.microsoft.com/office/drawing/2014/main" val="2665672857"/>
                  </a:ext>
                </a:extLst>
              </a:tr>
              <a:tr h="370840">
                <a:tc>
                  <a:txBody>
                    <a:bodyPr/>
                    <a:lstStyle/>
                    <a:p>
                      <a:r>
                        <a:rPr lang="de-DE" dirty="0"/>
                        <a:t>/</a:t>
                      </a:r>
                      <a:r>
                        <a:rPr lang="de-DE" dirty="0" err="1"/>
                        <a:t>init</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The binary launched by the kernel on </a:t>
                      </a:r>
                      <a:r>
                        <a:rPr lang="en-CA" sz="1800" kern="1200" dirty="0" err="1">
                          <a:solidFill>
                            <a:schemeClr val="dk1"/>
                          </a:solidFill>
                          <a:effectLst/>
                          <a:latin typeface="+mn-lt"/>
                          <a:ea typeface="+mn-ea"/>
                          <a:cs typeface="+mn-cs"/>
                        </a:rPr>
                        <a:t>startup</a:t>
                      </a:r>
                      <a:r>
                        <a:rPr lang="en-CA" sz="1800" kern="1200" dirty="0">
                          <a:solidFill>
                            <a:schemeClr val="dk1"/>
                          </a:solidFill>
                          <a:effectLst/>
                          <a:latin typeface="+mn-lt"/>
                          <a:ea typeface="+mn-ea"/>
                          <a:cs typeface="+mn-cs"/>
                        </a:rPr>
                        <a:t> as PID 1</a:t>
                      </a:r>
                    </a:p>
                    <a:p>
                      <a:endParaRPr lang="de-DE" dirty="0"/>
                    </a:p>
                  </a:txBody>
                  <a:tcPr/>
                </a:tc>
                <a:tc>
                  <a:txBody>
                    <a:bodyPr/>
                    <a:lstStyle/>
                    <a:p>
                      <a:endParaRPr lang="de-DE"/>
                    </a:p>
                  </a:txBody>
                  <a:tcPr/>
                </a:tc>
                <a:extLst>
                  <a:ext uri="{0D108BD9-81ED-4DB2-BD59-A6C34878D82A}">
                    <a16:rowId xmlns:a16="http://schemas.microsoft.com/office/drawing/2014/main" val="26180803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err="1">
                          <a:solidFill>
                            <a:schemeClr val="dk1"/>
                          </a:solidFill>
                          <a:effectLst/>
                          <a:latin typeface="+mn-lt"/>
                          <a:ea typeface="+mn-ea"/>
                          <a:cs typeface="+mn-cs"/>
                        </a:rPr>
                        <a:t>fstab.hardware</a:t>
                      </a:r>
                      <a:endParaRPr lang="en-CA" sz="18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The filesystem mount table used by </a:t>
                      </a:r>
                      <a:r>
                        <a:rPr lang="en-CA" sz="1800" kern="1200" dirty="0" err="1">
                          <a:solidFill>
                            <a:schemeClr val="dk1"/>
                          </a:solidFill>
                          <a:effectLst/>
                          <a:latin typeface="+mn-lt"/>
                          <a:ea typeface="+mn-ea"/>
                          <a:cs typeface="+mn-cs"/>
                        </a:rPr>
                        <a:t>fs_mgr</a:t>
                      </a:r>
                      <a:endParaRPr lang="en-CA" sz="1800" kern="1200" dirty="0">
                        <a:solidFill>
                          <a:schemeClr val="dk1"/>
                        </a:solidFill>
                        <a:effectLst/>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0639085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err="1">
                          <a:solidFill>
                            <a:schemeClr val="dk1"/>
                          </a:solidFill>
                          <a:effectLst/>
                          <a:latin typeface="+mn-lt"/>
                          <a:ea typeface="+mn-ea"/>
                          <a:cs typeface="+mn-cs"/>
                        </a:rPr>
                        <a:t>init</a:t>
                      </a:r>
                      <a:r>
                        <a:rPr lang="en-CA" sz="1800" kern="1200" dirty="0">
                          <a:solidFill>
                            <a:schemeClr val="dk1"/>
                          </a:solidFill>
                          <a:effectLst/>
                          <a:latin typeface="+mn-lt"/>
                          <a:ea typeface="+mn-ea"/>
                          <a:cs typeface="+mn-cs"/>
                        </a:rPr>
                        <a:t>[...].</a:t>
                      </a:r>
                      <a:r>
                        <a:rPr lang="en-CA" sz="1800" kern="1200" dirty="0" err="1">
                          <a:solidFill>
                            <a:schemeClr val="dk1"/>
                          </a:solidFill>
                          <a:effectLst/>
                          <a:latin typeface="+mn-lt"/>
                          <a:ea typeface="+mn-ea"/>
                          <a:cs typeface="+mn-cs"/>
                        </a:rPr>
                        <a:t>rc</a:t>
                      </a:r>
                      <a:endParaRPr lang="en-CA" sz="1800" kern="1200" dirty="0">
                        <a:solidFill>
                          <a:schemeClr val="dk1"/>
                        </a:solidFill>
                        <a:effectLst/>
                        <a:latin typeface="+mn-lt"/>
                        <a:ea typeface="+mn-ea"/>
                        <a:cs typeface="+mn-cs"/>
                      </a:endParaRPr>
                    </a:p>
                  </a:txBody>
                  <a:tcPr/>
                </a:tc>
                <a:tc>
                  <a:txBody>
                    <a:bodyPr/>
                    <a:lstStyle/>
                    <a:p>
                      <a:r>
                        <a:rPr lang="en-CA" sz="1800" kern="1200" dirty="0">
                          <a:solidFill>
                            <a:schemeClr val="dk1"/>
                          </a:solidFill>
                          <a:effectLst/>
                          <a:latin typeface="+mn-lt"/>
                          <a:ea typeface="+mn-ea"/>
                          <a:cs typeface="+mn-cs"/>
                        </a:rPr>
                        <a:t>The configuration file(s) for /init. The main configuration file is always /</a:t>
                      </a:r>
                      <a:r>
                        <a:rPr lang="en-CA" sz="1800" kern="1200" dirty="0" err="1">
                          <a:solidFill>
                            <a:schemeClr val="dk1"/>
                          </a:solidFill>
                          <a:effectLst/>
                          <a:latin typeface="+mn-lt"/>
                          <a:ea typeface="+mn-ea"/>
                          <a:cs typeface="+mn-cs"/>
                        </a:rPr>
                        <a:t>init.rc</a:t>
                      </a:r>
                      <a:r>
                        <a:rPr lang="en-CA" sz="1800" kern="1200" dirty="0">
                          <a:solidFill>
                            <a:schemeClr val="dk1"/>
                          </a:solidFill>
                          <a:effectLst/>
                          <a:latin typeface="+mn-lt"/>
                          <a:ea typeface="+mn-ea"/>
                          <a:cs typeface="+mn-cs"/>
                        </a:rPr>
                        <a:t>, with</a:t>
                      </a:r>
                    </a:p>
                    <a:p>
                      <a:r>
                        <a:rPr lang="en-CA" sz="1800" kern="1200" dirty="0">
                          <a:solidFill>
                            <a:schemeClr val="dk1"/>
                          </a:solidFill>
                          <a:effectLst/>
                          <a:latin typeface="+mn-lt"/>
                          <a:ea typeface="+mn-ea"/>
                          <a:cs typeface="+mn-cs"/>
                        </a:rPr>
                        <a:t>optional additional files which are device and vendor dependent</a:t>
                      </a:r>
                    </a:p>
                  </a:txBody>
                  <a:tcPr/>
                </a:tc>
                <a:tc>
                  <a:txBody>
                    <a:bodyPr/>
                    <a:lstStyle/>
                    <a:p>
                      <a:endParaRPr lang="de-DE" dirty="0"/>
                    </a:p>
                  </a:txBody>
                  <a:tcPr/>
                </a:tc>
                <a:extLst>
                  <a:ext uri="{0D108BD9-81ED-4DB2-BD59-A6C34878D82A}">
                    <a16:rowId xmlns:a16="http://schemas.microsoft.com/office/drawing/2014/main" val="12574479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err="1">
                          <a:solidFill>
                            <a:schemeClr val="dk1"/>
                          </a:solidFill>
                          <a:effectLst/>
                          <a:latin typeface="+mn-lt"/>
                          <a:ea typeface="+mn-ea"/>
                          <a:cs typeface="+mn-cs"/>
                        </a:rPr>
                        <a:t>sbin</a:t>
                      </a:r>
                      <a:r>
                        <a:rPr lang="en-CA" sz="1800" kern="1200" dirty="0">
                          <a:solidFill>
                            <a:schemeClr val="dk1"/>
                          </a:solidFill>
                          <a:effectLst/>
                          <a:latin typeface="+mn-lt"/>
                          <a:ea typeface="+mn-ea"/>
                          <a:cs typeface="+mn-cs"/>
                        </a:rPr>
                        <a:t>/</a:t>
                      </a:r>
                    </a:p>
                  </a:txBody>
                  <a:tcPr/>
                </a:tc>
                <a:tc>
                  <a:txBody>
                    <a:bodyPr/>
                    <a:lstStyle/>
                    <a:p>
                      <a:r>
                        <a:rPr lang="en-CA" sz="1800" kern="1200" dirty="0">
                          <a:solidFill>
                            <a:schemeClr val="dk1"/>
                          </a:solidFill>
                          <a:effectLst/>
                          <a:latin typeface="+mn-lt"/>
                          <a:ea typeface="+mn-ea"/>
                          <a:cs typeface="+mn-cs"/>
                        </a:rPr>
                        <a:t>Contains critical binaries, such as </a:t>
                      </a:r>
                      <a:r>
                        <a:rPr lang="en-CA" sz="1800" kern="1200" dirty="0" err="1">
                          <a:solidFill>
                            <a:schemeClr val="dk1"/>
                          </a:solidFill>
                          <a:effectLst/>
                          <a:latin typeface="+mn-lt"/>
                          <a:ea typeface="+mn-ea"/>
                          <a:cs typeface="+mn-cs"/>
                        </a:rPr>
                        <a:t>adbd</a:t>
                      </a:r>
                      <a:r>
                        <a:rPr lang="en-CA" sz="1800" kern="1200" dirty="0">
                          <a:solidFill>
                            <a:schemeClr val="dk1"/>
                          </a:solidFill>
                          <a:effectLst/>
                          <a:latin typeface="+mn-lt"/>
                          <a:ea typeface="+mn-ea"/>
                          <a:cs typeface="+mn-cs"/>
                        </a:rPr>
                        <a:t>, </a:t>
                      </a:r>
                      <a:r>
                        <a:rPr lang="en-CA" sz="1800" kern="1200" dirty="0" err="1">
                          <a:solidFill>
                            <a:schemeClr val="dk1"/>
                          </a:solidFill>
                          <a:effectLst/>
                          <a:latin typeface="+mn-lt"/>
                          <a:ea typeface="+mn-ea"/>
                          <a:cs typeface="+mn-cs"/>
                        </a:rPr>
                        <a:t>healthd</a:t>
                      </a:r>
                      <a:r>
                        <a:rPr lang="en-CA" sz="1800" kern="1200" dirty="0">
                          <a:solidFill>
                            <a:schemeClr val="dk1"/>
                          </a:solidFill>
                          <a:effectLst/>
                          <a:latin typeface="+mn-lt"/>
                          <a:ea typeface="+mn-ea"/>
                          <a:cs typeface="+mn-cs"/>
                        </a:rPr>
                        <a:t> and (most importantly) recovery,</a:t>
                      </a:r>
                    </a:p>
                    <a:p>
                      <a:r>
                        <a:rPr lang="en-CA" sz="1800" kern="1200" dirty="0">
                          <a:solidFill>
                            <a:schemeClr val="dk1"/>
                          </a:solidFill>
                          <a:effectLst/>
                          <a:latin typeface="+mn-lt"/>
                          <a:ea typeface="+mn-ea"/>
                          <a:cs typeface="+mn-cs"/>
                        </a:rPr>
                        <a:t>which the system needs even if /system cannot be mounted. May also contain vendor</a:t>
                      </a:r>
                    </a:p>
                    <a:p>
                      <a:r>
                        <a:rPr lang="en-CA" sz="1800" kern="1200" dirty="0">
                          <a:solidFill>
                            <a:schemeClr val="dk1"/>
                          </a:solidFill>
                          <a:effectLst/>
                          <a:latin typeface="+mn-lt"/>
                          <a:ea typeface="+mn-ea"/>
                          <a:cs typeface="+mn-cs"/>
                        </a:rPr>
                        <a:t>binaries.</a:t>
                      </a:r>
                    </a:p>
                  </a:txBody>
                  <a:tcPr/>
                </a:tc>
                <a:tc>
                  <a:txBody>
                    <a:bodyPr/>
                    <a:lstStyle/>
                    <a:p>
                      <a:endParaRPr lang="de-DE" dirty="0"/>
                    </a:p>
                  </a:txBody>
                  <a:tcPr/>
                </a:tc>
                <a:extLst>
                  <a:ext uri="{0D108BD9-81ED-4DB2-BD59-A6C34878D82A}">
                    <a16:rowId xmlns:a16="http://schemas.microsoft.com/office/drawing/2014/main" val="1510448278"/>
                  </a:ext>
                </a:extLst>
              </a:tr>
            </a:tbl>
          </a:graphicData>
        </a:graphic>
      </p:graphicFrame>
    </p:spTree>
    <p:extLst>
      <p:ext uri="{BB962C8B-B14F-4D97-AF65-F5344CB8AC3E}">
        <p14:creationId xmlns:p14="http://schemas.microsoft.com/office/powerpoint/2010/main" val="380063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CA" dirty="0"/>
              <a:t>File System</a:t>
            </a:r>
            <a:endParaRPr lang="en-US" dirty="0"/>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600200"/>
            <a:ext cx="7772400" cy="4648200"/>
          </a:xfrm>
          <a:prstGeom prst="rect">
            <a:avLst/>
          </a:prstGeom>
          <a:noFill/>
          <a:ln>
            <a:noFill/>
          </a:ln>
        </p:spPr>
        <p:txBody>
          <a:bodyPr wrap="square" rtlCol="0" anchor="t">
            <a:noAutofit/>
          </a:bodyPr>
          <a:lstStyle/>
          <a:p>
            <a:pPr marL="914400" lvl="1" indent="-457200">
              <a:spcAft>
                <a:spcPts val="600"/>
              </a:spcAft>
              <a:buFont typeface="Arial" panose="020B0604020202020204" pitchFamily="34" charset="0"/>
              <a:buChar char="•"/>
            </a:pPr>
            <a:endParaRPr lang="en-CA" sz="20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55</a:t>
            </a:fld>
            <a:endParaRPr lang="en-US" altLang="en-US"/>
          </a:p>
        </p:txBody>
      </p:sp>
      <p:pic>
        <p:nvPicPr>
          <p:cNvPr id="3" name="Picture 2">
            <a:extLst>
              <a:ext uri="{FF2B5EF4-FFF2-40B4-BE49-F238E27FC236}">
                <a16:creationId xmlns:a16="http://schemas.microsoft.com/office/drawing/2014/main" id="{CF1754BF-9DBA-0C5D-B145-C6839790D282}"/>
              </a:ext>
            </a:extLst>
          </p:cNvPr>
          <p:cNvPicPr>
            <a:picLocks noChangeAspect="1"/>
          </p:cNvPicPr>
          <p:nvPr/>
        </p:nvPicPr>
        <p:blipFill>
          <a:blip r:embed="rId3"/>
          <a:stretch>
            <a:fillRect/>
          </a:stretch>
        </p:blipFill>
        <p:spPr>
          <a:xfrm>
            <a:off x="1378536" y="1337239"/>
            <a:ext cx="6234527" cy="5520761"/>
          </a:xfrm>
          <a:prstGeom prst="rect">
            <a:avLst/>
          </a:prstGeom>
        </p:spPr>
      </p:pic>
    </p:spTree>
    <p:extLst>
      <p:ext uri="{BB962C8B-B14F-4D97-AF65-F5344CB8AC3E}">
        <p14:creationId xmlns:p14="http://schemas.microsoft.com/office/powerpoint/2010/main" val="312806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nodePh="1">
                                  <p:stCondLst>
                                    <p:cond delay="0"/>
                                  </p:stCondLst>
                                  <p:endCondLst>
                                    <p:cond evt="begin" delay="0">
                                      <p:tn val="13"/>
                                    </p:cond>
                                  </p:end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Slide Number Placeholder 4">
            <a:extLst>
              <a:ext uri="{FF2B5EF4-FFF2-40B4-BE49-F238E27FC236}">
                <a16:creationId xmlns:a16="http://schemas.microsoft.com/office/drawing/2014/main" id="{0FEFDD76-06A0-DD0F-58EE-55F52061053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accent2"/>
                </a:solidFill>
                <a:latin typeface="Lucida Sans Unicode" panose="020B0602030504020204" pitchFamily="34" charset="0"/>
                <a:cs typeface="Lucida Sans Unicode" panose="020B0602030504020204" pitchFamily="34" charset="0"/>
              </a:defRPr>
            </a:lvl1pPr>
            <a:lvl2pPr marL="742950" indent="-285750">
              <a:spcBef>
                <a:spcPct val="20000"/>
              </a:spcBef>
              <a:buChar char="–"/>
              <a:defRPr sz="2400">
                <a:solidFill>
                  <a:schemeClr val="accent2"/>
                </a:solidFill>
                <a:latin typeface="Lucida Sans Unicode" panose="020B0602030504020204" pitchFamily="34" charset="0"/>
                <a:cs typeface="Lucida Sans Unicode" panose="020B0602030504020204" pitchFamily="34" charset="0"/>
              </a:defRPr>
            </a:lvl2pPr>
            <a:lvl3pPr marL="1143000" indent="-228600">
              <a:spcBef>
                <a:spcPct val="20000"/>
              </a:spcBef>
              <a:buChar char="•"/>
              <a:defRPr sz="2100">
                <a:solidFill>
                  <a:srgbClr val="666699"/>
                </a:solidFill>
                <a:latin typeface="Lucida Sans Unicode" panose="020B0602030504020204" pitchFamily="34" charset="0"/>
                <a:cs typeface="Lucida Sans Unicode" panose="020B0602030504020204" pitchFamily="34" charset="0"/>
              </a:defRPr>
            </a:lvl3pPr>
            <a:lvl4pPr marL="1600200" indent="-228600">
              <a:spcBef>
                <a:spcPct val="20000"/>
              </a:spcBef>
              <a:buChar char="–"/>
              <a:defRPr>
                <a:solidFill>
                  <a:schemeClr val="accent2"/>
                </a:solidFill>
                <a:latin typeface="Lucida Sans Unicode" panose="020B0602030504020204" pitchFamily="34" charset="0"/>
                <a:cs typeface="Lucida Sans Unicode" panose="020B0602030504020204" pitchFamily="34" charset="0"/>
              </a:defRPr>
            </a:lvl4pPr>
            <a:lvl5pPr marL="2057400" indent="-228600">
              <a:spcBef>
                <a:spcPct val="20000"/>
              </a:spcBef>
              <a:buChar char="»"/>
              <a:defRPr>
                <a:solidFill>
                  <a:srgbClr val="666699"/>
                </a:solidFill>
                <a:latin typeface="Lucida Sans Unicode" panose="020B0602030504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a:solidFill>
                  <a:srgbClr val="666699"/>
                </a:solidFill>
                <a:latin typeface="Lucida Sans Unicode" panose="020B0602030504020204" pitchFamily="34" charset="0"/>
                <a:cs typeface="Lucida Sans Unicode" panose="020B0602030504020204" pitchFamily="34" charset="0"/>
              </a:defRPr>
            </a:lvl9pPr>
          </a:lstStyle>
          <a:p>
            <a:pPr>
              <a:spcBef>
                <a:spcPct val="0"/>
              </a:spcBef>
              <a:buFontTx/>
              <a:buNone/>
            </a:pPr>
            <a:r>
              <a:rPr lang="en-US" altLang="en-US" sz="1000">
                <a:solidFill>
                  <a:schemeClr val="tx1"/>
                </a:solidFill>
                <a:latin typeface="Arial" panose="020B0604020202020204" pitchFamily="34" charset="0"/>
              </a:rPr>
              <a:t>1-</a:t>
            </a:r>
            <a:fld id="{336D5BE9-C235-E449-B3A0-98AB82220D45}" type="slidenum">
              <a:rPr lang="en-US" altLang="en-US" sz="1000">
                <a:solidFill>
                  <a:schemeClr val="tx1"/>
                </a:solidFill>
                <a:latin typeface="Arial" panose="020B0604020202020204" pitchFamily="34" charset="0"/>
              </a:rPr>
              <a:pPr>
                <a:spcBef>
                  <a:spcPct val="0"/>
                </a:spcBef>
                <a:buFontTx/>
                <a:buNone/>
              </a:pPr>
              <a:t>56</a:t>
            </a:fld>
            <a:endParaRPr lang="en-US" altLang="en-US" sz="1000">
              <a:solidFill>
                <a:schemeClr val="tx1"/>
              </a:solidFill>
              <a:latin typeface="Arial" panose="020B0604020202020204" pitchFamily="34" charset="0"/>
            </a:endParaRPr>
          </a:p>
        </p:txBody>
      </p:sp>
      <p:sp>
        <p:nvSpPr>
          <p:cNvPr id="158724" name="Rectangle 2">
            <a:extLst>
              <a:ext uri="{FF2B5EF4-FFF2-40B4-BE49-F238E27FC236}">
                <a16:creationId xmlns:a16="http://schemas.microsoft.com/office/drawing/2014/main" id="{F900F8D9-DB87-A8D1-5D75-51ABF744FCF0}"/>
              </a:ext>
            </a:extLst>
          </p:cNvPr>
          <p:cNvSpPr>
            <a:spLocks noGrp="1" noChangeArrowheads="1"/>
          </p:cNvSpPr>
          <p:nvPr>
            <p:ph type="title"/>
          </p:nvPr>
        </p:nvSpPr>
        <p:spPr/>
        <p:txBody>
          <a:bodyPr/>
          <a:lstStyle/>
          <a:p>
            <a:pPr eaLnBrk="1" hangingPunct="1"/>
            <a:r>
              <a:rPr lang="en-US" altLang="en-US"/>
              <a:t>Summary</a:t>
            </a:r>
          </a:p>
        </p:txBody>
      </p:sp>
      <p:sp>
        <p:nvSpPr>
          <p:cNvPr id="158725" name="Rectangle 3">
            <a:extLst>
              <a:ext uri="{FF2B5EF4-FFF2-40B4-BE49-F238E27FC236}">
                <a16:creationId xmlns:a16="http://schemas.microsoft.com/office/drawing/2014/main" id="{897440AA-9F94-F2CC-88E7-CBB309A2C731}"/>
              </a:ext>
            </a:extLst>
          </p:cNvPr>
          <p:cNvSpPr>
            <a:spLocks noGrp="1" noChangeArrowheads="1"/>
          </p:cNvSpPr>
          <p:nvPr>
            <p:ph type="body" idx="1"/>
          </p:nvPr>
        </p:nvSpPr>
        <p:spPr/>
        <p:txBody>
          <a:bodyPr/>
          <a:lstStyle/>
          <a:p>
            <a:pPr eaLnBrk="1" hangingPunct="1">
              <a:lnSpc>
                <a:spcPct val="90000"/>
              </a:lnSpc>
            </a:pPr>
            <a:r>
              <a:rPr lang="en-US" altLang="en-US" sz="2400" dirty="0"/>
              <a:t>Linux/Android</a:t>
            </a:r>
          </a:p>
          <a:p>
            <a:pPr eaLnBrk="1" hangingPunct="1">
              <a:lnSpc>
                <a:spcPct val="90000"/>
              </a:lnSpc>
            </a:pPr>
            <a:r>
              <a:rPr lang="en-US" altLang="en-US" sz="2400" dirty="0"/>
              <a:t>Clarification of technical terms</a:t>
            </a:r>
          </a:p>
          <a:p>
            <a:pPr eaLnBrk="1" hangingPunct="1">
              <a:lnSpc>
                <a:spcPct val="90000"/>
              </a:lnSpc>
            </a:pPr>
            <a:r>
              <a:rPr lang="en-US" altLang="en-US" sz="2400" dirty="0"/>
              <a:t>Android Frameworks</a:t>
            </a:r>
          </a:p>
          <a:p>
            <a:pPr eaLnBrk="1" hangingPunct="1">
              <a:lnSpc>
                <a:spcPct val="90000"/>
              </a:lnSpc>
            </a:pPr>
            <a:r>
              <a:rPr lang="en-US" altLang="en-US" sz="2400" dirty="0"/>
              <a:t>Native Binaries</a:t>
            </a:r>
          </a:p>
          <a:p>
            <a:pPr eaLnBrk="1" hangingPunct="1">
              <a:lnSpc>
                <a:spcPct val="90000"/>
              </a:lnSpc>
            </a:pPr>
            <a:r>
              <a:rPr lang="en-US" altLang="en-US" sz="2400" dirty="0"/>
              <a:t>Bionic</a:t>
            </a:r>
          </a:p>
          <a:p>
            <a:pPr eaLnBrk="1" hangingPunct="1">
              <a:lnSpc>
                <a:spcPct val="90000"/>
              </a:lnSpc>
            </a:pPr>
            <a:endParaRPr lang="en-US" altLang="en-US" sz="2400" dirty="0"/>
          </a:p>
        </p:txBody>
      </p:sp>
    </p:spTree>
    <p:extLst>
      <p:ext uri="{BB962C8B-B14F-4D97-AF65-F5344CB8AC3E}">
        <p14:creationId xmlns:p14="http://schemas.microsoft.com/office/powerpoint/2010/main" val="553035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Android</a:t>
            </a:r>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497724"/>
            <a:ext cx="7772400" cy="4979276"/>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3200" dirty="0">
                <a:solidFill>
                  <a:schemeClr val="accent2"/>
                </a:solidFill>
              </a:rPr>
              <a:t>Built on top of Linux, but modifies it in substantial ways </a:t>
            </a:r>
          </a:p>
          <a:p>
            <a:pPr marL="457200" indent="-457200">
              <a:spcAft>
                <a:spcPts val="600"/>
              </a:spcAft>
              <a:buFont typeface="Arial" panose="020B0604020202020204" pitchFamily="34" charset="0"/>
              <a:buChar char="•"/>
            </a:pPr>
            <a:r>
              <a:rPr lang="en-CA" sz="2800" dirty="0">
                <a:solidFill>
                  <a:schemeClr val="accent2"/>
                </a:solidFill>
              </a:rPr>
              <a:t>Provides a full software stack</a:t>
            </a:r>
          </a:p>
          <a:p>
            <a:pPr marL="914400" lvl="1" indent="-457200">
              <a:spcAft>
                <a:spcPts val="600"/>
              </a:spcAft>
              <a:buFont typeface="Arial" panose="020B0604020202020204" pitchFamily="34" charset="0"/>
              <a:buChar char="•"/>
            </a:pPr>
            <a:r>
              <a:rPr lang="en-CA" sz="2000" dirty="0">
                <a:solidFill>
                  <a:schemeClr val="accent2"/>
                </a:solidFill>
              </a:rPr>
              <a:t>a self-contained GUI environment</a:t>
            </a:r>
          </a:p>
          <a:p>
            <a:pPr marL="914400" lvl="1" indent="-457200">
              <a:spcAft>
                <a:spcPts val="600"/>
              </a:spcAft>
              <a:buFont typeface="Arial" panose="020B0604020202020204" pitchFamily="34" charset="0"/>
              <a:buChar char="•"/>
            </a:pPr>
            <a:r>
              <a:rPr lang="en-CA" sz="2000" dirty="0">
                <a:solidFill>
                  <a:schemeClr val="accent2"/>
                </a:solidFill>
              </a:rPr>
              <a:t>a rich set of frameworks – a prewritten, well-tested code to access advanced functionality - such as cameras, motion sensors, GUI widgets and more - in a few lines of code</a:t>
            </a:r>
          </a:p>
          <a:p>
            <a:pPr marL="914400" lvl="1" indent="-457200">
              <a:spcAft>
                <a:spcPts val="600"/>
              </a:spcAft>
              <a:buFont typeface="Arial" panose="020B0604020202020204" pitchFamily="34" charset="0"/>
              <a:buChar char="•"/>
            </a:pPr>
            <a:r>
              <a:rPr lang="en-CA" sz="2000" dirty="0">
                <a:solidFill>
                  <a:schemeClr val="accent2"/>
                </a:solidFill>
              </a:rPr>
              <a:t>Java ad Kotlin as simple to use development languages</a:t>
            </a:r>
          </a:p>
          <a:p>
            <a:pPr marL="457200" indent="-457200">
              <a:spcAft>
                <a:spcPts val="600"/>
              </a:spcAft>
              <a:buFont typeface="Arial" panose="020B0604020202020204" pitchFamily="34" charset="0"/>
              <a:buChar char="•"/>
            </a:pPr>
            <a:r>
              <a:rPr lang="en-CA" sz="3200" dirty="0">
                <a:solidFill>
                  <a:schemeClr val="accent2"/>
                </a:solidFill>
              </a:rPr>
              <a:t>Google maintains the frameworks and runtime of the AOSP (Android Open Source Project)</a:t>
            </a:r>
          </a:p>
          <a:p>
            <a:pPr marL="457200" indent="-457200">
              <a:spcAft>
                <a:spcPts val="600"/>
              </a:spcAft>
              <a:buFont typeface="Arial" panose="020B0604020202020204" pitchFamily="34" charset="0"/>
              <a:buChar char="•"/>
            </a:pPr>
            <a:endParaRPr lang="en-CA" sz="2000" dirty="0">
              <a:solidFill>
                <a:schemeClr val="accent2"/>
              </a:solidFill>
            </a:endParaRPr>
          </a:p>
          <a:p>
            <a:pPr marL="457200" indent="-457200">
              <a:spcAft>
                <a:spcPts val="600"/>
              </a:spcAft>
              <a:buFont typeface="Arial" panose="020B0604020202020204" pitchFamily="34" charset="0"/>
              <a:buChar char="•"/>
            </a:pPr>
            <a:endParaRPr lang="en-CA" sz="32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6</a:t>
            </a:fld>
            <a:endParaRPr lang="en-US" altLang="en-US"/>
          </a:p>
        </p:txBody>
      </p:sp>
    </p:spTree>
    <p:extLst>
      <p:ext uri="{BB962C8B-B14F-4D97-AF65-F5344CB8AC3E}">
        <p14:creationId xmlns:p14="http://schemas.microsoft.com/office/powerpoint/2010/main" val="239511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Android/Linux</a:t>
            </a:r>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497724"/>
            <a:ext cx="7772400" cy="4979276"/>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sz="3200" dirty="0">
                <a:solidFill>
                  <a:schemeClr val="accent2"/>
                </a:solidFill>
              </a:rPr>
              <a:t>A safe estimate would be that Android and Linux are about 95% alike at the kernel level, and about 65% or so at the user-mode</a:t>
            </a:r>
          </a:p>
          <a:p>
            <a:pPr marL="457200" indent="-457200">
              <a:spcAft>
                <a:spcPts val="600"/>
              </a:spcAft>
              <a:buFont typeface="Arial" panose="020B0604020202020204" pitchFamily="34" charset="0"/>
              <a:buChar char="•"/>
            </a:pPr>
            <a:r>
              <a:rPr lang="en-CA" sz="3200" dirty="0">
                <a:solidFill>
                  <a:schemeClr val="accent2"/>
                </a:solidFill>
              </a:rPr>
              <a:t>What is a kernel?</a:t>
            </a:r>
          </a:p>
          <a:p>
            <a:pPr marL="457200" indent="-457200">
              <a:spcAft>
                <a:spcPts val="600"/>
              </a:spcAft>
              <a:buFont typeface="Arial" panose="020B0604020202020204" pitchFamily="34" charset="0"/>
              <a:buChar char="•"/>
            </a:pPr>
            <a:endParaRPr lang="en-CA" sz="2000" dirty="0">
              <a:solidFill>
                <a:schemeClr val="accent2"/>
              </a:solidFill>
            </a:endParaRPr>
          </a:p>
          <a:p>
            <a:pPr marL="457200" indent="-457200">
              <a:spcAft>
                <a:spcPts val="600"/>
              </a:spcAft>
              <a:buFont typeface="Arial" panose="020B0604020202020204" pitchFamily="34" charset="0"/>
              <a:buChar char="•"/>
            </a:pPr>
            <a:endParaRPr lang="en-CA" sz="32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7</a:t>
            </a:fld>
            <a:endParaRPr lang="en-US" altLang="en-US"/>
          </a:p>
        </p:txBody>
      </p:sp>
    </p:spTree>
    <p:extLst>
      <p:ext uri="{BB962C8B-B14F-4D97-AF65-F5344CB8AC3E}">
        <p14:creationId xmlns:p14="http://schemas.microsoft.com/office/powerpoint/2010/main" val="374482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Android/Linux</a:t>
            </a:r>
          </a:p>
        </p:txBody>
      </p:sp>
      <p:sp>
        <p:nvSpPr>
          <p:cNvPr id="5" name="TextBox 4">
            <a:extLst>
              <a:ext uri="{FF2B5EF4-FFF2-40B4-BE49-F238E27FC236}">
                <a16:creationId xmlns:a16="http://schemas.microsoft.com/office/drawing/2014/main" id="{A2857AB3-607F-8E78-9F26-323FAC27645B}"/>
              </a:ext>
            </a:extLst>
          </p:cNvPr>
          <p:cNvSpPr txBox="1"/>
          <p:nvPr/>
        </p:nvSpPr>
        <p:spPr bwMode="auto">
          <a:xfrm>
            <a:off x="609600" y="1497724"/>
            <a:ext cx="7772400" cy="4979276"/>
          </a:xfrm>
          <a:prstGeom prst="rect">
            <a:avLst/>
          </a:prstGeom>
          <a:noFill/>
          <a:ln>
            <a:noFill/>
          </a:ln>
        </p:spPr>
        <p:txBody>
          <a:bodyPr wrap="square" rtlCol="0" anchor="t">
            <a:noAutofit/>
          </a:bodyPr>
          <a:lstStyle/>
          <a:p>
            <a:pPr marL="457200" indent="-457200">
              <a:spcAft>
                <a:spcPts val="600"/>
              </a:spcAft>
              <a:buFont typeface="Arial" panose="020B0604020202020204" pitchFamily="34" charset="0"/>
              <a:buChar char="•"/>
            </a:pPr>
            <a:r>
              <a:rPr lang="en-CA" dirty="0">
                <a:solidFill>
                  <a:schemeClr val="accent2"/>
                </a:solidFill>
              </a:rPr>
              <a:t>At the user-mode level, there is more of a divergence</a:t>
            </a:r>
          </a:p>
          <a:p>
            <a:pPr marL="914400" lvl="1" indent="-457200">
              <a:spcAft>
                <a:spcPts val="600"/>
              </a:spcAft>
              <a:buFont typeface="Arial" panose="020B0604020202020204" pitchFamily="34" charset="0"/>
              <a:buChar char="•"/>
            </a:pPr>
            <a:r>
              <a:rPr lang="en-CA" dirty="0">
                <a:solidFill>
                  <a:schemeClr val="accent2"/>
                </a:solidFill>
              </a:rPr>
              <a:t>introducing two entirely new components</a:t>
            </a:r>
          </a:p>
          <a:p>
            <a:pPr marL="1371600" lvl="2" indent="-457200">
              <a:spcAft>
                <a:spcPts val="600"/>
              </a:spcAft>
              <a:buFont typeface="Arial" panose="020B0604020202020204" pitchFamily="34" charset="0"/>
              <a:buChar char="•"/>
            </a:pPr>
            <a:r>
              <a:rPr lang="en-CA" dirty="0">
                <a:solidFill>
                  <a:schemeClr val="accent2"/>
                </a:solidFill>
              </a:rPr>
              <a:t>the Dalvik runtime and </a:t>
            </a:r>
          </a:p>
          <a:p>
            <a:pPr marL="1371600" lvl="2" indent="-457200">
              <a:spcAft>
                <a:spcPts val="600"/>
              </a:spcAft>
              <a:buFont typeface="Arial" panose="020B0604020202020204" pitchFamily="34" charset="0"/>
              <a:buChar char="•"/>
            </a:pPr>
            <a:r>
              <a:rPr lang="en-CA" dirty="0">
                <a:solidFill>
                  <a:schemeClr val="accent2"/>
                </a:solidFill>
              </a:rPr>
              <a:t>the Hardware Abstraction Layer </a:t>
            </a:r>
          </a:p>
          <a:p>
            <a:pPr marL="914400" lvl="1" indent="-457200">
              <a:spcAft>
                <a:spcPts val="600"/>
              </a:spcAft>
              <a:buFont typeface="Arial" panose="020B0604020202020204" pitchFamily="34" charset="0"/>
              <a:buChar char="•"/>
            </a:pPr>
            <a:r>
              <a:rPr lang="en-CA" dirty="0">
                <a:solidFill>
                  <a:schemeClr val="accent2"/>
                </a:solidFill>
              </a:rPr>
              <a:t>replacing </a:t>
            </a:r>
            <a:r>
              <a:rPr lang="en-CA" dirty="0" err="1">
                <a:solidFill>
                  <a:schemeClr val="accent2"/>
                </a:solidFill>
              </a:rPr>
              <a:t>glibc</a:t>
            </a:r>
            <a:r>
              <a:rPr lang="en-CA" dirty="0">
                <a:solidFill>
                  <a:schemeClr val="accent2"/>
                </a:solidFill>
              </a:rPr>
              <a:t> with </a:t>
            </a:r>
            <a:r>
              <a:rPr lang="en-CA" b="1" i="1" dirty="0">
                <a:solidFill>
                  <a:schemeClr val="accent2"/>
                </a:solidFill>
              </a:rPr>
              <a:t>Bionic</a:t>
            </a:r>
            <a:r>
              <a:rPr lang="en-CA" dirty="0">
                <a:solidFill>
                  <a:schemeClr val="accent2"/>
                </a:solidFill>
              </a:rPr>
              <a:t>, </a:t>
            </a:r>
          </a:p>
          <a:p>
            <a:pPr marL="914400" lvl="1" indent="-457200">
              <a:spcAft>
                <a:spcPts val="600"/>
              </a:spcAft>
              <a:buFont typeface="Arial" panose="020B0604020202020204" pitchFamily="34" charset="0"/>
              <a:buChar char="•"/>
            </a:pPr>
            <a:r>
              <a:rPr lang="en-CA" dirty="0">
                <a:solidFill>
                  <a:schemeClr val="accent2"/>
                </a:solidFill>
              </a:rPr>
              <a:t>providing a custom version of the </a:t>
            </a:r>
            <a:r>
              <a:rPr lang="en-CA" i="1" dirty="0" err="1">
                <a:solidFill>
                  <a:schemeClr val="accent2"/>
                </a:solidFill>
              </a:rPr>
              <a:t>init</a:t>
            </a:r>
            <a:r>
              <a:rPr lang="en-CA" dirty="0">
                <a:solidFill>
                  <a:schemeClr val="accent2"/>
                </a:solidFill>
              </a:rPr>
              <a:t> -- the </a:t>
            </a:r>
            <a:r>
              <a:rPr lang="en-CA" i="1" dirty="0">
                <a:solidFill>
                  <a:schemeClr val="accent2"/>
                </a:solidFill>
              </a:rPr>
              <a:t>system</a:t>
            </a:r>
            <a:r>
              <a:rPr lang="en-CA" dirty="0">
                <a:solidFill>
                  <a:schemeClr val="accent2"/>
                </a:solidFill>
              </a:rPr>
              <a:t> </a:t>
            </a:r>
            <a:r>
              <a:rPr lang="en-CA" i="1" dirty="0" err="1">
                <a:solidFill>
                  <a:schemeClr val="accent2"/>
                </a:solidFill>
              </a:rPr>
              <a:t>startup</a:t>
            </a:r>
            <a:r>
              <a:rPr lang="en-CA" dirty="0">
                <a:solidFill>
                  <a:schemeClr val="accent2"/>
                </a:solidFill>
              </a:rPr>
              <a:t> </a:t>
            </a:r>
            <a:r>
              <a:rPr lang="en-CA" i="1" dirty="0">
                <a:solidFill>
                  <a:schemeClr val="accent2"/>
                </a:solidFill>
              </a:rPr>
              <a:t>daemon</a:t>
            </a:r>
            <a:r>
              <a:rPr lang="en-CA" dirty="0">
                <a:solidFill>
                  <a:schemeClr val="accent2"/>
                </a:solidFill>
              </a:rPr>
              <a:t>. </a:t>
            </a:r>
          </a:p>
          <a:p>
            <a:pPr marL="914400" lvl="1" indent="-457200">
              <a:spcAft>
                <a:spcPts val="600"/>
              </a:spcAft>
              <a:buFont typeface="Arial" panose="020B0604020202020204" pitchFamily="34" charset="0"/>
              <a:buChar char="•"/>
            </a:pPr>
            <a:r>
              <a:rPr lang="en-CA" dirty="0">
                <a:solidFill>
                  <a:schemeClr val="accent2"/>
                </a:solidFill>
              </a:rPr>
              <a:t>The underlying OS, however, still remains for the most part unmodified, with native binaries, processes and threads behaving as on Linux.</a:t>
            </a:r>
            <a:endParaRPr lang="en-CA" sz="1600" dirty="0">
              <a:solidFill>
                <a:schemeClr val="accent2"/>
              </a:solidFill>
            </a:endParaRP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8</a:t>
            </a:fld>
            <a:endParaRPr lang="en-US" altLang="en-US"/>
          </a:p>
        </p:txBody>
      </p:sp>
    </p:spTree>
    <p:extLst>
      <p:ext uri="{BB962C8B-B14F-4D97-AF65-F5344CB8AC3E}">
        <p14:creationId xmlns:p14="http://schemas.microsoft.com/office/powerpoint/2010/main" val="422354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88ABF35-BF0E-18F2-F1F5-4DFEBD1C26AD}"/>
              </a:ext>
            </a:extLst>
          </p:cNvPr>
          <p:cNvSpPr>
            <a:spLocks noGrp="1"/>
          </p:cNvSpPr>
          <p:nvPr>
            <p:ph type="title"/>
          </p:nvPr>
        </p:nvSpPr>
        <p:spPr>
          <a:xfrm>
            <a:off x="609600" y="381000"/>
            <a:ext cx="8153400" cy="1143000"/>
          </a:xfrm>
        </p:spPr>
        <p:txBody>
          <a:bodyPr wrap="square" anchor="t">
            <a:normAutofit/>
          </a:bodyPr>
          <a:lstStyle/>
          <a:p>
            <a:r>
              <a:rPr lang="en-US" dirty="0"/>
              <a:t>Android/Linux</a:t>
            </a:r>
          </a:p>
        </p:txBody>
      </p:sp>
      <p:sp>
        <p:nvSpPr>
          <p:cNvPr id="15" name="Slide Number Placeholder 5">
            <a:extLst>
              <a:ext uri="{FF2B5EF4-FFF2-40B4-BE49-F238E27FC236}">
                <a16:creationId xmlns:a16="http://schemas.microsoft.com/office/drawing/2014/main" id="{428C5A4D-8B20-803F-DBED-815CD864E7B3}"/>
              </a:ext>
            </a:extLst>
          </p:cNvPr>
          <p:cNvSpPr>
            <a:spLocks noGrp="1"/>
          </p:cNvSpPr>
          <p:nvPr>
            <p:ph type="sldNum" sz="quarter" idx="11"/>
          </p:nvPr>
        </p:nvSpPr>
        <p:spPr>
          <a:xfrm>
            <a:off x="6934200" y="6248400"/>
            <a:ext cx="1905000" cy="457200"/>
          </a:xfrm>
        </p:spPr>
        <p:txBody>
          <a:bodyPr wrap="square" anchor="b">
            <a:normAutofit/>
          </a:bodyPr>
          <a:lstStyle/>
          <a:p>
            <a:pPr>
              <a:spcAft>
                <a:spcPts val="600"/>
              </a:spcAft>
            </a:pPr>
            <a:r>
              <a:rPr lang="en-US" altLang="en-US"/>
              <a:t>1-</a:t>
            </a:r>
            <a:fld id="{460FDE11-A412-CE4A-9539-A0176EE2E481}" type="slidenum">
              <a:rPr lang="en-US" altLang="en-US"/>
              <a:pPr>
                <a:spcAft>
                  <a:spcPts val="600"/>
                </a:spcAft>
              </a:pPr>
              <a:t>9</a:t>
            </a:fld>
            <a:endParaRPr lang="en-US" altLang="en-US"/>
          </a:p>
        </p:txBody>
      </p:sp>
      <p:pic>
        <p:nvPicPr>
          <p:cNvPr id="2" name="Picture 1">
            <a:extLst>
              <a:ext uri="{FF2B5EF4-FFF2-40B4-BE49-F238E27FC236}">
                <a16:creationId xmlns:a16="http://schemas.microsoft.com/office/drawing/2014/main" id="{F5A6D206-F204-E042-B4A1-A408635AE345}"/>
              </a:ext>
            </a:extLst>
          </p:cNvPr>
          <p:cNvPicPr>
            <a:picLocks noChangeAspect="1"/>
          </p:cNvPicPr>
          <p:nvPr/>
        </p:nvPicPr>
        <p:blipFill>
          <a:blip r:embed="rId3"/>
          <a:stretch>
            <a:fillRect/>
          </a:stretch>
        </p:blipFill>
        <p:spPr>
          <a:xfrm>
            <a:off x="685800" y="1521372"/>
            <a:ext cx="7772400" cy="4458011"/>
          </a:xfrm>
          <a:prstGeom prst="rect">
            <a:avLst/>
          </a:prstGeom>
        </p:spPr>
      </p:pic>
    </p:spTree>
    <p:extLst>
      <p:ext uri="{BB962C8B-B14F-4D97-AF65-F5344CB8AC3E}">
        <p14:creationId xmlns:p14="http://schemas.microsoft.com/office/powerpoint/2010/main" val="1686195734"/>
      </p:ext>
    </p:extLst>
  </p:cSld>
  <p:clrMapOvr>
    <a:masterClrMapping/>
  </p:clrMapOvr>
</p:sld>
</file>

<file path=ppt/theme/theme1.xml><?xml version="1.0" encoding="utf-8"?>
<a:theme xmlns:a="http://schemas.openxmlformats.org/drawingml/2006/main" name="1_sebesta">
  <a:themeElements>
    <a:clrScheme name="1_sebes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ebesta">
      <a:majorFont>
        <a:latin typeface="Lucida Sans Unicode"/>
        <a:ea typeface="Lucida Sans Unicode"/>
        <a:cs typeface="Lucida Sans Unicode"/>
      </a:majorFont>
      <a:minorFont>
        <a:latin typeface="Lucida Sans Unicode"/>
        <a:ea typeface="Lucida Sans Unicod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sebes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ebes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ebes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ebes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ebes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ebes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ebesta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ebes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ebes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ebes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ebes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ebes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46816</TotalTime>
  <Words>3575</Words>
  <Application>Microsoft Office PowerPoint</Application>
  <PresentationFormat>On-screen Show (4:3)</PresentationFormat>
  <Paragraphs>481</Paragraphs>
  <Slides>56</Slides>
  <Notes>53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Helvetica</vt:lpstr>
      <vt:lpstr>Lucida Sans Unicode</vt:lpstr>
      <vt:lpstr>Menlo</vt:lpstr>
      <vt:lpstr>Times</vt:lpstr>
      <vt:lpstr>-webkit-standard</vt:lpstr>
      <vt:lpstr>1_sebesta</vt:lpstr>
      <vt:lpstr>Mobile Computing Technology</vt:lpstr>
      <vt:lpstr>Introduction</vt:lpstr>
      <vt:lpstr>Learning Objectives</vt:lpstr>
      <vt:lpstr>Android</vt:lpstr>
      <vt:lpstr>Definition</vt:lpstr>
      <vt:lpstr>Android</vt:lpstr>
      <vt:lpstr>Android/Linux</vt:lpstr>
      <vt:lpstr>Android/Linux</vt:lpstr>
      <vt:lpstr>Android/Linux</vt:lpstr>
      <vt:lpstr>Terms</vt:lpstr>
      <vt:lpstr>Clarifying terms</vt:lpstr>
      <vt:lpstr>Android Frameworks</vt:lpstr>
      <vt:lpstr>Android Frameworks</vt:lpstr>
      <vt:lpstr>Android Frameworks</vt:lpstr>
      <vt:lpstr>Android Frameworks</vt:lpstr>
      <vt:lpstr>Android Frameworks (cont.)</vt:lpstr>
      <vt:lpstr>Android Frameworks (cont.)</vt:lpstr>
      <vt:lpstr>Discussion</vt:lpstr>
      <vt:lpstr>Dalvik VM</vt:lpstr>
      <vt:lpstr>Dalvik VM and Android RunTime</vt:lpstr>
      <vt:lpstr>Android RunTime</vt:lpstr>
      <vt:lpstr>Java Native Interface</vt:lpstr>
      <vt:lpstr>Discussion</vt:lpstr>
      <vt:lpstr>Native Binaries</vt:lpstr>
      <vt:lpstr>Native Binaries</vt:lpstr>
      <vt:lpstr>Discussion</vt:lpstr>
      <vt:lpstr>Bionic</vt:lpstr>
      <vt:lpstr>Glibc and Bionic</vt:lpstr>
      <vt:lpstr>Glibc and Bionic</vt:lpstr>
      <vt:lpstr>Glibc and Bionic (cont.)</vt:lpstr>
      <vt:lpstr>Glibc and Bionic (cont.)</vt:lpstr>
      <vt:lpstr>HAL</vt:lpstr>
      <vt:lpstr>Hardware Abstraction Layer</vt:lpstr>
      <vt:lpstr>Device Storage</vt:lpstr>
      <vt:lpstr>Device Storage in Android</vt:lpstr>
      <vt:lpstr>Partitions</vt:lpstr>
      <vt:lpstr>Classroom Experiments</vt:lpstr>
      <vt:lpstr>Classroom Experiments (cont.)</vt:lpstr>
      <vt:lpstr>Classroom Experiments (cont.)</vt:lpstr>
      <vt:lpstr>Classroom Experiments (cont.)</vt:lpstr>
      <vt:lpstr>Classroom Experiments (cont.)</vt:lpstr>
      <vt:lpstr>Classroom Experiments (cont.)</vt:lpstr>
      <vt:lpstr>Android Device Partitions</vt:lpstr>
      <vt:lpstr>Android Device Partitions</vt:lpstr>
      <vt:lpstr>Chipset-specific Partitions</vt:lpstr>
      <vt:lpstr>Vendor-specific Partitions</vt:lpstr>
      <vt:lpstr>PowerPoint Presentation</vt:lpstr>
      <vt:lpstr>Classroom Experiment</vt:lpstr>
      <vt:lpstr>File System</vt:lpstr>
      <vt:lpstr>File System</vt:lpstr>
      <vt:lpstr>File System</vt:lpstr>
      <vt:lpstr>File System</vt:lpstr>
      <vt:lpstr>File System</vt:lpstr>
      <vt:lpstr>File System</vt:lpstr>
      <vt:lpstr>File System</vt:lpstr>
      <vt:lpstr>Summary</vt:lpstr>
    </vt:vector>
  </TitlesOfParts>
  <Company>Pearson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David Garrett</dc:creator>
  <cp:lastModifiedBy>Ali Nazari Shirehjini</cp:lastModifiedBy>
  <cp:revision>137</cp:revision>
  <cp:lastPrinted>2022-11-08T00:17:30Z</cp:lastPrinted>
  <dcterms:created xsi:type="dcterms:W3CDTF">2003-08-01T12:29:19Z</dcterms:created>
  <dcterms:modified xsi:type="dcterms:W3CDTF">2025-01-15T17:54:29Z</dcterms:modified>
</cp:coreProperties>
</file>